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84"/>
  </p:notesMasterIdLst>
  <p:handoutMasterIdLst>
    <p:handoutMasterId r:id="rId85"/>
  </p:handoutMasterIdLst>
  <p:sldIdLst>
    <p:sldId id="3158" r:id="rId2"/>
    <p:sldId id="2819" r:id="rId3"/>
    <p:sldId id="2420" r:id="rId4"/>
    <p:sldId id="4195" r:id="rId5"/>
    <p:sldId id="4196" r:id="rId6"/>
    <p:sldId id="1420" r:id="rId7"/>
    <p:sldId id="4209" r:id="rId8"/>
    <p:sldId id="4210" r:id="rId9"/>
    <p:sldId id="4204" r:id="rId10"/>
    <p:sldId id="2432" r:id="rId11"/>
    <p:sldId id="4211" r:id="rId12"/>
    <p:sldId id="4205" r:id="rId13"/>
    <p:sldId id="4188" r:id="rId14"/>
    <p:sldId id="1396" r:id="rId15"/>
    <p:sldId id="2439" r:id="rId16"/>
    <p:sldId id="4208" r:id="rId17"/>
    <p:sldId id="4212" r:id="rId18"/>
    <p:sldId id="4191" r:id="rId19"/>
    <p:sldId id="4203" r:id="rId20"/>
    <p:sldId id="2831" r:id="rId21"/>
    <p:sldId id="4183" r:id="rId22"/>
    <p:sldId id="4180" r:id="rId23"/>
    <p:sldId id="2785" r:id="rId24"/>
    <p:sldId id="4215" r:id="rId25"/>
    <p:sldId id="4189" r:id="rId26"/>
    <p:sldId id="4190" r:id="rId27"/>
    <p:sldId id="1452" r:id="rId28"/>
    <p:sldId id="4182" r:id="rId29"/>
    <p:sldId id="4213" r:id="rId30"/>
    <p:sldId id="1392" r:id="rId31"/>
    <p:sldId id="4181" r:id="rId32"/>
    <p:sldId id="2126" r:id="rId33"/>
    <p:sldId id="4184" r:id="rId34"/>
    <p:sldId id="2832" r:id="rId35"/>
    <p:sldId id="2735" r:id="rId36"/>
    <p:sldId id="4175" r:id="rId37"/>
    <p:sldId id="2789" r:id="rId38"/>
    <p:sldId id="2796" r:id="rId39"/>
    <p:sldId id="2790" r:id="rId40"/>
    <p:sldId id="2797" r:id="rId41"/>
    <p:sldId id="2801" r:id="rId42"/>
    <p:sldId id="2794" r:id="rId43"/>
    <p:sldId id="2811" r:id="rId44"/>
    <p:sldId id="2799" r:id="rId45"/>
    <p:sldId id="2798" r:id="rId46"/>
    <p:sldId id="2791" r:id="rId47"/>
    <p:sldId id="2795" r:id="rId48"/>
    <p:sldId id="2800" r:id="rId49"/>
    <p:sldId id="2773" r:id="rId50"/>
    <p:sldId id="2772" r:id="rId51"/>
    <p:sldId id="2813" r:id="rId52"/>
    <p:sldId id="2803" r:id="rId53"/>
    <p:sldId id="2808" r:id="rId54"/>
    <p:sldId id="2805" r:id="rId55"/>
    <p:sldId id="2806" r:id="rId56"/>
    <p:sldId id="2807" r:id="rId57"/>
    <p:sldId id="2815" r:id="rId58"/>
    <p:sldId id="2814" r:id="rId59"/>
    <p:sldId id="2788" r:id="rId60"/>
    <p:sldId id="2816" r:id="rId61"/>
    <p:sldId id="2809" r:id="rId62"/>
    <p:sldId id="1403" r:id="rId63"/>
    <p:sldId id="2783" r:id="rId64"/>
    <p:sldId id="2771" r:id="rId65"/>
    <p:sldId id="2810" r:id="rId66"/>
    <p:sldId id="4198" r:id="rId67"/>
    <p:sldId id="2421" r:id="rId68"/>
    <p:sldId id="2422" r:id="rId69"/>
    <p:sldId id="4192" r:id="rId70"/>
    <p:sldId id="4193" r:id="rId71"/>
    <p:sldId id="1958" r:id="rId72"/>
    <p:sldId id="4202" r:id="rId73"/>
    <p:sldId id="4194" r:id="rId74"/>
    <p:sldId id="4199" r:id="rId75"/>
    <p:sldId id="2775" r:id="rId76"/>
    <p:sldId id="4200" r:id="rId77"/>
    <p:sldId id="4201" r:id="rId78"/>
    <p:sldId id="2792" r:id="rId79"/>
    <p:sldId id="2786" r:id="rId80"/>
    <p:sldId id="2780" r:id="rId81"/>
    <p:sldId id="2781" r:id="rId82"/>
    <p:sldId id="2784" r:id="rId83"/>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007F"/>
    <a:srgbClr val="800080"/>
    <a:srgbClr val="31534C"/>
    <a:srgbClr val="4B0082"/>
    <a:srgbClr val="2084D9"/>
    <a:srgbClr val="1E00AA"/>
    <a:srgbClr val="B7B1A9"/>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0233" autoAdjust="0"/>
  </p:normalViewPr>
  <p:slideViewPr>
    <p:cSldViewPr>
      <p:cViewPr varScale="1">
        <p:scale>
          <a:sx n="66" d="100"/>
          <a:sy n="66" d="100"/>
        </p:scale>
        <p:origin x="1286" y="5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FFEED-06C4-4FA7-A0C0-C2801057546D}" type="doc">
      <dgm:prSet loTypeId="urn:microsoft.com/office/officeart/2005/8/layout/arrow2" loCatId="process" qsTypeId="urn:microsoft.com/office/officeart/2005/8/quickstyle/simple1" qsCatId="simple" csTypeId="urn:microsoft.com/office/officeart/2005/8/colors/accent1_2" csCatId="accent1" phldr="1"/>
      <dgm:spPr/>
    </dgm:pt>
    <dgm:pt modelId="{2768FB35-BB39-4877-83FF-51D3BC501FAE}">
      <dgm:prSet phldrT="[Text]" custT="1"/>
      <dgm:spPr/>
      <dgm:t>
        <a:bodyPr/>
        <a:lstStyle/>
        <a:p>
          <a:pPr algn="l"/>
          <a:endParaRPr lang="en-IN" sz="2200" dirty="0">
            <a:latin typeface="Arial" panose="020B0604020202020204" pitchFamily="34" charset="0"/>
            <a:cs typeface="Arial" panose="020B0604020202020204" pitchFamily="34" charset="0"/>
          </a:endParaRPr>
        </a:p>
        <a:p>
          <a:pPr algn="l"/>
          <a:r>
            <a:rPr lang="en-IN" sz="2200" dirty="0">
              <a:latin typeface="Arial" panose="020B0604020202020204" pitchFamily="34" charset="0"/>
              <a:cs typeface="Arial" panose="020B0604020202020204" pitchFamily="34" charset="0"/>
            </a:rPr>
            <a:t>Self-exploration</a:t>
          </a:r>
        </a:p>
        <a:p>
          <a:pPr algn="l"/>
          <a:r>
            <a:rPr lang="en-IN" sz="2200" dirty="0">
              <a:latin typeface="Arial" panose="020B0604020202020204" pitchFamily="34" charset="0"/>
              <a:cs typeface="Arial" panose="020B0604020202020204" pitchFamily="34" charset="0"/>
            </a:rPr>
            <a:t>Self-verification</a:t>
          </a:r>
          <a:endParaRPr lang="en-US" sz="2200" dirty="0">
            <a:latin typeface="Arial" panose="020B0604020202020204" pitchFamily="34" charset="0"/>
            <a:cs typeface="Arial" panose="020B0604020202020204" pitchFamily="34" charset="0"/>
          </a:endParaRPr>
        </a:p>
      </dgm:t>
    </dgm:pt>
    <dgm:pt modelId="{F32652CA-E48F-43FE-BE6F-776716D370A1}" type="sibTrans" cxnId="{0593B60C-2606-4BAF-8151-4C274CD21265}">
      <dgm:prSet/>
      <dgm:spPr/>
      <dgm:t>
        <a:bodyPr/>
        <a:lstStyle/>
        <a:p>
          <a:endParaRPr lang="en-US"/>
        </a:p>
      </dgm:t>
    </dgm:pt>
    <dgm:pt modelId="{8839F2FD-03E0-4C76-B9E2-8D6AF8C1825E}" type="parTrans" cxnId="{0593B60C-2606-4BAF-8151-4C274CD21265}">
      <dgm:prSet/>
      <dgm:spPr/>
      <dgm:t>
        <a:bodyPr/>
        <a:lstStyle/>
        <a:p>
          <a:endParaRPr lang="en-US"/>
        </a:p>
      </dgm:t>
    </dgm:pt>
    <dgm:pt modelId="{300BE1DF-F95C-4294-B7B2-414435B37623}" type="pres">
      <dgm:prSet presAssocID="{40BFFEED-06C4-4FA7-A0C0-C2801057546D}" presName="arrowDiagram" presStyleCnt="0">
        <dgm:presLayoutVars>
          <dgm:chMax val="5"/>
          <dgm:dir/>
          <dgm:resizeHandles val="exact"/>
        </dgm:presLayoutVars>
      </dgm:prSet>
      <dgm:spPr/>
    </dgm:pt>
    <dgm:pt modelId="{2A955A47-7CE2-4860-A01D-62BBA8464478}" type="pres">
      <dgm:prSet presAssocID="{40BFFEED-06C4-4FA7-A0C0-C2801057546D}" presName="arrow" presStyleLbl="bgShp" presStyleIdx="0" presStyleCnt="1" custAng="20849662" custScaleX="88924" custScaleY="111273" custLinFactNeighborY="-4709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F0A94F12-F38A-4A41-9196-035EE76970A5}" type="pres">
      <dgm:prSet presAssocID="{40BFFEED-06C4-4FA7-A0C0-C2801057546D}" presName="arrowDiagram1" presStyleCnt="0">
        <dgm:presLayoutVars>
          <dgm:bulletEnabled val="1"/>
        </dgm:presLayoutVars>
      </dgm:prSet>
      <dgm:spPr/>
    </dgm:pt>
    <dgm:pt modelId="{A8E522E8-1F14-44A0-B047-FE306DBA4564}" type="pres">
      <dgm:prSet presAssocID="{2768FB35-BB39-4877-83FF-51D3BC501FAE}" presName="bullet1" presStyleLbl="node1" presStyleIdx="0" presStyleCnt="1"/>
      <dgm:spPr>
        <a:noFill/>
        <a:ln>
          <a:noFill/>
        </a:ln>
      </dgm:spPr>
    </dgm:pt>
    <dgm:pt modelId="{B9E412D0-037D-4499-ADA3-38A4AD291868}" type="pres">
      <dgm:prSet presAssocID="{2768FB35-BB39-4877-83FF-51D3BC501FAE}" presName="textBox1" presStyleLbl="revTx" presStyleIdx="0" presStyleCnt="1" custScaleX="187112" custLinFactNeighborX="-56444" custLinFactNeighborY="-55077">
        <dgm:presLayoutVars>
          <dgm:bulletEnabled val="1"/>
        </dgm:presLayoutVars>
      </dgm:prSet>
      <dgm:spPr/>
    </dgm:pt>
  </dgm:ptLst>
  <dgm:cxnLst>
    <dgm:cxn modelId="{0593B60C-2606-4BAF-8151-4C274CD21265}" srcId="{40BFFEED-06C4-4FA7-A0C0-C2801057546D}" destId="{2768FB35-BB39-4877-83FF-51D3BC501FAE}" srcOrd="0" destOrd="0" parTransId="{8839F2FD-03E0-4C76-B9E2-8D6AF8C1825E}" sibTransId="{F32652CA-E48F-43FE-BE6F-776716D370A1}"/>
    <dgm:cxn modelId="{4CA18922-7EB0-4B55-9FD3-811AA1F1D4FC}" type="presOf" srcId="{2768FB35-BB39-4877-83FF-51D3BC501FAE}" destId="{B9E412D0-037D-4499-ADA3-38A4AD291868}" srcOrd="0" destOrd="0" presId="urn:microsoft.com/office/officeart/2005/8/layout/arrow2"/>
    <dgm:cxn modelId="{B37A4EA9-7C71-4A8D-96D7-27D0D83FF41D}" type="presOf" srcId="{40BFFEED-06C4-4FA7-A0C0-C2801057546D}" destId="{300BE1DF-F95C-4294-B7B2-414435B37623}" srcOrd="0" destOrd="0" presId="urn:microsoft.com/office/officeart/2005/8/layout/arrow2"/>
    <dgm:cxn modelId="{37088D69-4844-4579-864B-708C1E10D57C}" type="presParOf" srcId="{300BE1DF-F95C-4294-B7B2-414435B37623}" destId="{2A955A47-7CE2-4860-A01D-62BBA8464478}" srcOrd="0" destOrd="0" presId="urn:microsoft.com/office/officeart/2005/8/layout/arrow2"/>
    <dgm:cxn modelId="{79DC9A33-E807-4A8C-B158-6D57D336FAB0}" type="presParOf" srcId="{300BE1DF-F95C-4294-B7B2-414435B37623}" destId="{F0A94F12-F38A-4A41-9196-035EE76970A5}" srcOrd="1" destOrd="0" presId="urn:microsoft.com/office/officeart/2005/8/layout/arrow2"/>
    <dgm:cxn modelId="{3211469A-EA8C-4ED0-AF98-092EE698C764}" type="presParOf" srcId="{F0A94F12-F38A-4A41-9196-035EE76970A5}" destId="{A8E522E8-1F14-44A0-B047-FE306DBA4564}" srcOrd="0" destOrd="0" presId="urn:microsoft.com/office/officeart/2005/8/layout/arrow2"/>
    <dgm:cxn modelId="{7273DC1A-F1A7-4FFF-965D-830D39D03F22}" type="presParOf" srcId="{F0A94F12-F38A-4A41-9196-035EE76970A5}" destId="{B9E412D0-037D-4499-ADA3-38A4AD29186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5A47-7CE2-4860-A01D-62BBA8464478}">
      <dsp:nvSpPr>
        <dsp:cNvPr id="0" name=""/>
        <dsp:cNvSpPr/>
      </dsp:nvSpPr>
      <dsp:spPr>
        <a:xfrm rot="20849662">
          <a:off x="161945" y="920531"/>
          <a:ext cx="3548934" cy="2775548"/>
        </a:xfrm>
        <a:prstGeom prst="swooshArrow">
          <a:avLst>
            <a:gd name="adj1" fmla="val 25000"/>
            <a:gd name="adj2" fmla="val 25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1">
          <a:scrgbClr r="0" g="0" b="0"/>
        </a:fillRef>
        <a:effectRef idx="0">
          <a:scrgbClr r="0" g="0" b="0"/>
        </a:effectRef>
        <a:fontRef idx="minor"/>
      </dsp:style>
    </dsp:sp>
    <dsp:sp modelId="{A8E522E8-1F14-44A0-B047-FE306DBA4564}">
      <dsp:nvSpPr>
        <dsp:cNvPr id="0" name=""/>
        <dsp:cNvSpPr/>
      </dsp:nvSpPr>
      <dsp:spPr>
        <a:xfrm>
          <a:off x="2986039" y="2741650"/>
          <a:ext cx="295332" cy="29533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E412D0-037D-4499-ADA3-38A4AD291868}">
      <dsp:nvSpPr>
        <dsp:cNvPr id="0" name=""/>
        <dsp:cNvSpPr/>
      </dsp:nvSpPr>
      <dsp:spPr>
        <a:xfrm>
          <a:off x="0" y="1875438"/>
          <a:ext cx="2987037" cy="18408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490" bIns="0" numCol="1" spcCol="1270" anchor="t" anchorCtr="0">
          <a:noAutofit/>
        </a:bodyPr>
        <a:lstStyle/>
        <a:p>
          <a:pPr marL="0" lvl="0" indent="0" algn="l" defTabSz="977900">
            <a:lnSpc>
              <a:spcPct val="90000"/>
            </a:lnSpc>
            <a:spcBef>
              <a:spcPct val="0"/>
            </a:spcBef>
            <a:spcAft>
              <a:spcPct val="35000"/>
            </a:spcAft>
            <a:buNone/>
          </a:pPr>
          <a:endParaRPr lang="en-IN" sz="2200"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Self-exploration</a:t>
          </a: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Self-verification</a:t>
          </a:r>
          <a:endParaRPr lang="en-US" sz="2200" kern="1200" dirty="0">
            <a:latin typeface="Arial" panose="020B0604020202020204" pitchFamily="34" charset="0"/>
            <a:cs typeface="Arial" panose="020B0604020202020204" pitchFamily="34" charset="0"/>
          </a:endParaRPr>
        </a:p>
      </dsp:txBody>
      <dsp:txXfrm>
        <a:off x="89862" y="1965300"/>
        <a:ext cx="2807313" cy="166111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3/25/2025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3/25/2025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846692D-8853-45DB-8416-FF452EA71D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174FE31-4F65-4B54-ACF5-E13DB8239759}"/>
              </a:ext>
            </a:extLst>
          </p:cNvPr>
          <p:cNvSpPr>
            <a:spLocks noGrp="1" noChangeArrowheads="1"/>
          </p:cNvSpPr>
          <p:nvPr>
            <p:ph type="body" idx="1"/>
          </p:nvPr>
        </p:nvSpPr>
        <p:spPr bwMode="auto"/>
        <p:txBody>
          <a:bodyPr wrap="square" numCol="1" anchor="t" anchorCtr="0" compatLnSpc="1">
            <a:prstTxWarp prst="textNoShape">
              <a:avLst/>
            </a:prstTxWarp>
            <a:normAutofit/>
          </a:bodyPr>
          <a:lstStyle/>
          <a:p>
            <a:pPr marL="0" indent="0">
              <a:buFontTx/>
              <a:buNone/>
            </a:pPr>
            <a:endParaRPr lang="en-US" altLang="en-US" dirty="0"/>
          </a:p>
          <a:p>
            <a:pPr marL="228600" indent="-228600">
              <a:buFontTx/>
              <a:buAutoNum type="arabicPeriod"/>
            </a:pPr>
            <a:r>
              <a:rPr lang="en-US" altLang="en-US" dirty="0"/>
              <a:t>The Self can be recognized in terms of its activity</a:t>
            </a:r>
          </a:p>
          <a:p>
            <a:pPr marL="228600" indent="-228600">
              <a:buFontTx/>
              <a:buAutoNum type="arabicPeriod"/>
            </a:pPr>
            <a:r>
              <a:rPr lang="en-US" altLang="en-US" dirty="0"/>
              <a:t>We can see the activity of imagination… try it now – what is going on? All the time or only sometimes (keep it open)?</a:t>
            </a:r>
          </a:p>
          <a:p>
            <a:pPr marL="228600" indent="-228600">
              <a:buFontTx/>
              <a:buAutoNum type="arabicPeriod"/>
            </a:pPr>
            <a:r>
              <a:rPr lang="en-US" altLang="en-US" dirty="0"/>
              <a:t>Reinforce - </a:t>
            </a:r>
            <a:r>
              <a:rPr lang="en-US" altLang="en-US" dirty="0" err="1"/>
              <a:t>Behaviour</a:t>
            </a:r>
            <a:r>
              <a:rPr lang="en-US" altLang="en-US" dirty="0"/>
              <a:t> and work are only expressions of imagination</a:t>
            </a:r>
          </a:p>
          <a:p>
            <a:pPr marL="228600" indent="-228600">
              <a:buFontTx/>
              <a:buAutoNum type="arabicPeriod"/>
            </a:pPr>
            <a:r>
              <a:rPr lang="en-US" altLang="en-US" dirty="0"/>
              <a:t>Every Self has a natural acceptance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cs typeface="Arial" panose="020B0604020202020204" pitchFamily="34" charset="0"/>
              </a:rPr>
              <a:t>(E.g., We have a natural acceptance for the feeling of</a:t>
            </a:r>
            <a:r>
              <a:rPr lang="en-IN" altLang="en-US" dirty="0">
                <a:cs typeface="Arial" panose="020B0604020202020204" pitchFamily="34" charset="0"/>
              </a:rPr>
              <a:t> relationship… not for opposition)</a:t>
            </a:r>
          </a:p>
          <a:p>
            <a:pPr>
              <a:defRPr/>
            </a:pPr>
            <a:r>
              <a:rPr lang="en-US" altLang="en-US" dirty="0"/>
              <a:t>The natural acceptance is a glimpse of the higher possibility in the Self, a glimpse of what I really want to be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Natural acceptance is definite, uncorrupted, universal…</a:t>
            </a:r>
          </a:p>
          <a:p>
            <a:pPr>
              <a:defRPr/>
            </a:pPr>
            <a:endParaRPr lang="en-US" altLang="en-US" dirty="0"/>
          </a:p>
          <a:p>
            <a:pPr>
              <a:defRPr/>
            </a:pPr>
            <a:r>
              <a:rPr lang="en-US" altLang="en-US" dirty="0"/>
              <a:t>5. The dialog that we started between me and you will soon begin within you – a dialogue </a:t>
            </a:r>
            <a:r>
              <a:rPr lang="en-US" altLang="en-US" dirty="0" err="1"/>
              <a:t>beween</a:t>
            </a:r>
            <a:r>
              <a:rPr lang="en-US" altLang="en-US" dirty="0"/>
              <a:t> your imagination and your natural acceptance </a:t>
            </a:r>
          </a:p>
        </p:txBody>
      </p:sp>
    </p:spTree>
    <p:extLst>
      <p:ext uri="{BB962C8B-B14F-4D97-AF65-F5344CB8AC3E}">
        <p14:creationId xmlns:p14="http://schemas.microsoft.com/office/powerpoint/2010/main" val="370274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758F42-04B4-4B4D-9957-673B3CD3F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779C95-A55E-454B-AE0D-E3DD1979D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Imagination may be motivated by sensation, preconditioning or NA (these are 3 possible sources of motivation for imagination)</a:t>
            </a:r>
          </a:p>
          <a:p>
            <a:r>
              <a:rPr lang="en-US" altLang="en-US"/>
              <a:t>Give small examples of each source of motivation</a:t>
            </a:r>
            <a:endParaRPr lang="en-IN" altLang="en-US"/>
          </a:p>
        </p:txBody>
      </p:sp>
    </p:spTree>
    <p:extLst>
      <p:ext uri="{BB962C8B-B14F-4D97-AF65-F5344CB8AC3E}">
        <p14:creationId xmlns:p14="http://schemas.microsoft.com/office/powerpoint/2010/main" val="221849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F0F66B2-B5AC-498C-84B0-7044B099F3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B532FBF-9A6C-47C9-8FDA-CED0785DB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6ED9C10-84D6-48BE-80F3-7CC6AE4CCD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76999F0-9B0F-4167-BA56-3A3B42A50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9034DFA-D545-483E-9394-B2EBAB5F79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F531A86-597C-4049-AEC0-D5D9F513D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25760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B1F0F15-C1A7-4038-AB0E-05C7C7B08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5F2D1F3-5AEF-4929-B054-B7F6F3B89A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99484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dialogue within is the dialogue between my imagination and my natural acceptance</a:t>
            </a:r>
          </a:p>
          <a:p>
            <a:r>
              <a:rPr lang="en-IN" dirty="0"/>
              <a:t>Between my competence and my intention</a:t>
            </a:r>
          </a:p>
          <a:p>
            <a:r>
              <a:rPr lang="en-IN" dirty="0"/>
              <a:t>Between “what I am” and “what I really want to be”</a:t>
            </a:r>
          </a:p>
          <a:p>
            <a:endParaRPr lang="en-IN" dirty="0"/>
          </a:p>
          <a:p>
            <a:r>
              <a:rPr lang="en-IN" dirty="0"/>
              <a:t>The natural acceptance is always for relationship</a:t>
            </a:r>
          </a:p>
          <a:p>
            <a:r>
              <a:rPr lang="en-IN" dirty="0"/>
              <a:t>My imagination may or may not always be for relationship! Sometimes it is for opposition!</a:t>
            </a:r>
          </a:p>
          <a:p>
            <a:endParaRPr lang="en-IN" dirty="0"/>
          </a:p>
          <a:p>
            <a:r>
              <a:rPr lang="en-IN" dirty="0"/>
              <a:t>Now whenever my imagination is in harmony with my natural acceptance, I am in a state of happiness!</a:t>
            </a:r>
          </a:p>
          <a:p>
            <a:r>
              <a:rPr lang="en-IN" dirty="0"/>
              <a:t>Whenever my imagination is in contradiction with my natural acceptance, I am in a state of unhappiness!</a:t>
            </a:r>
          </a:p>
          <a:p>
            <a:endParaRPr lang="en-IN" dirty="0"/>
          </a:p>
          <a:p>
            <a:r>
              <a:rPr lang="en-IN" dirty="0"/>
              <a:t>So to be in harmony, all I have to do is to</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IN" dirty="0"/>
              <a:t>Be aware of my natural acceptance</a:t>
            </a:r>
          </a:p>
          <a:p>
            <a:pPr marL="228600" indent="-228600">
              <a:buAutoNum type="arabicPeriod"/>
            </a:pPr>
            <a:r>
              <a:rPr lang="en-IN" dirty="0"/>
              <a:t>Be aware of my imagination</a:t>
            </a:r>
          </a:p>
          <a:p>
            <a:pPr marL="228600" indent="-228600">
              <a:buAutoNum type="arabicPeriod"/>
            </a:pPr>
            <a:r>
              <a:rPr lang="en-IN" dirty="0"/>
              <a:t>Ensure the dialogue and ensure that my imagination is in line with my natural acceptance</a:t>
            </a:r>
          </a:p>
        </p:txBody>
      </p:sp>
    </p:spTree>
    <p:extLst>
      <p:ext uri="{BB962C8B-B14F-4D97-AF65-F5344CB8AC3E}">
        <p14:creationId xmlns:p14="http://schemas.microsoft.com/office/powerpoint/2010/main" val="26509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70391D0-3263-4ECA-AF13-477E82464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7669803-97EA-4D0D-AF8B-E7C985840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altLang="en-US"/>
              <a:t>The Self can be recognized in terms of its activity</a:t>
            </a:r>
          </a:p>
          <a:p>
            <a:pPr marL="228600" indent="-228600">
              <a:buFontTx/>
              <a:buAutoNum type="arabicPeriod"/>
            </a:pPr>
            <a:r>
              <a:rPr lang="en-US" altLang="en-US"/>
              <a:t>We can see the activity of imagination – our (desire, thought, expectation)</a:t>
            </a:r>
          </a:p>
          <a:p>
            <a:pPr marL="228600" indent="-228600">
              <a:buFontTx/>
              <a:buAutoNum type="arabicPeriod"/>
            </a:pPr>
            <a:r>
              <a:rPr lang="en-US" altLang="en-US"/>
              <a:t>Reinforce - Behaviour and work are only expressions of imagination - the Self instructs the Body and it does</a:t>
            </a:r>
          </a:p>
          <a:p>
            <a:pPr marL="228600" indent="-228600">
              <a:buFontTx/>
              <a:buAutoNum type="arabicPeriod"/>
            </a:pPr>
            <a:endParaRPr lang="en-US" altLang="en-US"/>
          </a:p>
          <a:p>
            <a:pPr marL="228600" indent="-228600">
              <a:buFontTx/>
              <a:buAutoNum type="arabicPeriod"/>
            </a:pPr>
            <a:r>
              <a:rPr lang="en-US" altLang="en-US"/>
              <a:t>The only transaction between the Self and the Body is in the form of information</a:t>
            </a:r>
          </a:p>
          <a:p>
            <a:pPr marL="228600" indent="-228600">
              <a:buFontTx/>
              <a:buAutoNum type="arabicPeriod"/>
            </a:pPr>
            <a:endParaRPr lang="en-US" altLang="en-US"/>
          </a:p>
          <a:p>
            <a:pPr marL="228600" indent="-228600">
              <a:buFontTx/>
              <a:buAutoNum type="arabicPeriod"/>
            </a:pPr>
            <a:r>
              <a:rPr lang="en-US" altLang="en-US"/>
              <a:t>We can observe our imagination – try it now – what is going on?</a:t>
            </a:r>
            <a:endParaRPr lang="en-IN" altLang="en-US"/>
          </a:p>
        </p:txBody>
      </p:sp>
    </p:spTree>
    <p:extLst>
      <p:ext uri="{BB962C8B-B14F-4D97-AF65-F5344CB8AC3E}">
        <p14:creationId xmlns:p14="http://schemas.microsoft.com/office/powerpoint/2010/main" val="92321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758F42-04B4-4B4D-9957-673B3CD3F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779C95-A55E-454B-AE0D-E3DD1979D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Imagination may be motivated by sensation, preconditioning or NA (these are 3 possible sources of motivation for imagination)</a:t>
            </a:r>
          </a:p>
          <a:p>
            <a:r>
              <a:rPr lang="en-US" altLang="en-US" dirty="0"/>
              <a:t>Give small examples of each source of motivation</a:t>
            </a:r>
          </a:p>
          <a:p>
            <a:endParaRPr lang="en-US" altLang="en-US" dirty="0"/>
          </a:p>
          <a:p>
            <a:r>
              <a:rPr lang="en-US" altLang="en-US" dirty="0"/>
              <a:t>We will discuss the Activities in detail in the next section. Do not get into that here</a:t>
            </a:r>
            <a:endParaRPr lang="en-I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UHV-Intro, keep the discussion on this very brief. Give small examples</a:t>
            </a:r>
          </a:p>
          <a:p>
            <a:r>
              <a:rPr lang="en-IN" dirty="0"/>
              <a:t>In UHV-II, there can be a bit more elaboration</a:t>
            </a:r>
          </a:p>
          <a:p>
            <a:endParaRPr lang="en-IN" dirty="0"/>
          </a:p>
        </p:txBody>
      </p:sp>
    </p:spTree>
    <p:extLst>
      <p:ext uri="{BB962C8B-B14F-4D97-AF65-F5344CB8AC3E}">
        <p14:creationId xmlns:p14="http://schemas.microsoft.com/office/powerpoint/2010/main" val="38685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6893A51-A7A2-4097-BA81-2AF553FA5E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43DE66-A324-4940-A202-C81D1270B6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Generally, all three sources motivate my imagination</a:t>
            </a:r>
          </a:p>
          <a:p>
            <a:r>
              <a:rPr lang="en-US" altLang="en-US"/>
              <a:t>The yellow part is my competence – that matches with my NA (my intention); the rest may or may not match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A6B8A3D-2215-4736-90A7-D7B9EFE0A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420AB40-0A47-4CD5-AD1E-8040557B0F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are not sure if the imagination motivated by preconditioning and sensation is going to be in harmony or contradiction with our natural acceptance</a:t>
            </a:r>
          </a:p>
        </p:txBody>
      </p:sp>
    </p:spTree>
    <p:extLst>
      <p:ext uri="{BB962C8B-B14F-4D97-AF65-F5344CB8AC3E}">
        <p14:creationId xmlns:p14="http://schemas.microsoft.com/office/powerpoint/2010/main" val="271233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1BAD85F-2432-43A1-8EED-8FA1F5639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83D26A9-62CF-4DD0-8D4F-8561C6046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22.png"/><Relationship Id="rId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451FC93-1B82-4DC5-B0A0-E49A33F11087}"/>
              </a:ext>
            </a:extLst>
          </p:cNvPr>
          <p:cNvSpPr>
            <a:spLocks noGrp="1"/>
          </p:cNvSpPr>
          <p:nvPr>
            <p:ph type="subTitle" idx="1"/>
          </p:nvPr>
        </p:nvSpPr>
        <p:spPr>
          <a:xfrm>
            <a:off x="609600" y="3900488"/>
            <a:ext cx="11049000" cy="701731"/>
          </a:xfrm>
        </p:spPr>
        <p:txBody>
          <a:bodyPr/>
          <a:lstStyle/>
          <a:p>
            <a:pPr marL="0" indent="0">
              <a:buFont typeface="Symbol" pitchFamily="18" charset="2"/>
              <a:buNone/>
            </a:pPr>
            <a:r>
              <a:rPr lang="en-US" altLang="en-US" dirty="0">
                <a:hlinkClick r:id="rId2" action="ppaction://hlinksldjump"/>
              </a:rPr>
              <a:t>Part 1 – Introduction to Harmony in the Self</a:t>
            </a:r>
            <a:endParaRPr lang="en-US" altLang="en-US" dirty="0"/>
          </a:p>
          <a:p>
            <a:pPr marL="0" indent="0">
              <a:buFont typeface="Symbol" pitchFamily="18" charset="2"/>
              <a:buNone/>
            </a:pPr>
            <a:r>
              <a:rPr lang="en-US" altLang="en-US" dirty="0">
                <a:hlinkClick r:id="rId3" action="ppaction://hlinksldjump"/>
              </a:rPr>
              <a:t>Part 2 – More details of the Self</a:t>
            </a:r>
            <a:endParaRPr lang="en-US" altLang="en-US" dirty="0"/>
          </a:p>
        </p:txBody>
      </p:sp>
      <p:sp>
        <p:nvSpPr>
          <p:cNvPr id="11267" name="Title 3">
            <a:extLst>
              <a:ext uri="{FF2B5EF4-FFF2-40B4-BE49-F238E27FC236}">
                <a16:creationId xmlns:a16="http://schemas.microsoft.com/office/drawing/2014/main" id="{DD56FA9E-4D99-4979-BB6D-D077FA682125}"/>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10</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Understanding Harmony in the Self</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ECA09D-8BBB-4AD1-8E86-F86DE3F6D1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Sources of Motivation for our Imagination and its Implications</a:t>
            </a:r>
            <a:endParaRPr lang="en-US" altLang="en-US"/>
          </a:p>
        </p:txBody>
      </p:sp>
      <p:sp>
        <p:nvSpPr>
          <p:cNvPr id="22531" name="Rectangle 8">
            <a:extLst>
              <a:ext uri="{FF2B5EF4-FFF2-40B4-BE49-F238E27FC236}">
                <a16:creationId xmlns:a16="http://schemas.microsoft.com/office/drawing/2014/main" id="{86A0C494-6152-414F-8A69-EDF80DF43F5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7FAEEEDD-A809-423F-841F-E229407B5449}"/>
              </a:ext>
            </a:extLst>
          </p:cNvPr>
          <p:cNvGraphicFramePr>
            <a:graphicFrameLocks noGrp="1"/>
          </p:cNvGraphicFramePr>
          <p:nvPr>
            <p:extLst>
              <p:ext uri="{D42A27DB-BD31-4B8C-83A1-F6EECF244321}">
                <p14:modId xmlns:p14="http://schemas.microsoft.com/office/powerpoint/2010/main" val="3314070424"/>
              </p:ext>
            </p:extLst>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552" name="Rectangle 10">
            <a:extLst>
              <a:ext uri="{FF2B5EF4-FFF2-40B4-BE49-F238E27FC236}">
                <a16:creationId xmlns:a16="http://schemas.microsoft.com/office/drawing/2014/main" id="{CFCFD03A-3822-464E-A582-A1AF0BA72258}"/>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CC9C5D2-9325-47C0-8F56-CC938F023173}"/>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Oval 8">
            <a:extLst>
              <a:ext uri="{FF2B5EF4-FFF2-40B4-BE49-F238E27FC236}">
                <a16:creationId xmlns:a16="http://schemas.microsoft.com/office/drawing/2014/main" id="{AC2E69C5-2FBA-4E4A-9F7A-1EA68A2FA231}"/>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160827C-D030-4ABD-80DF-A661C00AC188}"/>
              </a:ext>
            </a:extLst>
          </p:cNvPr>
          <p:cNvGraphicFramePr>
            <a:graphicFrameLocks noGrp="1"/>
          </p:cNvGraphicFramePr>
          <p:nvPr>
            <p:extLst>
              <p:ext uri="{D42A27DB-BD31-4B8C-83A1-F6EECF244321}">
                <p14:modId xmlns:p14="http://schemas.microsoft.com/office/powerpoint/2010/main" val="1719146901"/>
              </p:ext>
            </p:extLst>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2569" name="Group 5">
            <a:extLst>
              <a:ext uri="{FF2B5EF4-FFF2-40B4-BE49-F238E27FC236}">
                <a16:creationId xmlns:a16="http://schemas.microsoft.com/office/drawing/2014/main" id="{7719EF0A-C944-4EA5-BA3D-703E8DC5FE2D}"/>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170F627-D067-4EA6-B54C-9E479F6674E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C2B8C-4C34-4D3E-967B-B36FF63C520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96" name="Rectangle 4">
              <a:extLst>
                <a:ext uri="{FF2B5EF4-FFF2-40B4-BE49-F238E27FC236}">
                  <a16:creationId xmlns:a16="http://schemas.microsoft.com/office/drawing/2014/main" id="{39CD59BA-F774-4ED4-B555-DECE93297AA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2570" name="Rectangle 13">
            <a:extLst>
              <a:ext uri="{FF2B5EF4-FFF2-40B4-BE49-F238E27FC236}">
                <a16:creationId xmlns:a16="http://schemas.microsoft.com/office/drawing/2014/main" id="{E2109505-E050-482A-8226-71B37D0EA079}"/>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571" name="Rectangle 14">
            <a:extLst>
              <a:ext uri="{FF2B5EF4-FFF2-40B4-BE49-F238E27FC236}">
                <a16:creationId xmlns:a16="http://schemas.microsoft.com/office/drawing/2014/main" id="{88B04412-C9FE-4DF0-AAC3-DD7A02236744}"/>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AF47F539-3E02-4F9E-836D-9C4D07BCE0D0}"/>
              </a:ext>
            </a:extLst>
          </p:cNvPr>
          <p:cNvCxnSpPr>
            <a:endCxn id="2257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A6EAB-F2E2-4F78-852C-2F7545DB9F0D}"/>
              </a:ext>
            </a:extLst>
          </p:cNvPr>
          <p:cNvCxnSpPr>
            <a:endCxn id="2257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13F3C6B-726C-4809-A444-95FA0E70EDF4}"/>
              </a:ext>
            </a:extLst>
          </p:cNvPr>
          <p:cNvSpPr>
            <a:spLocks noChangeArrowheads="1"/>
          </p:cNvSpPr>
          <p:nvPr/>
        </p:nvSpPr>
        <p:spPr bwMode="auto">
          <a:xfrm>
            <a:off x="1524000" y="3124200"/>
            <a:ext cx="18367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cs typeface="Arial" panose="020B0604020202020204" pitchFamily="34" charset="0"/>
              </a:rPr>
              <a:t>Enslavement </a:t>
            </a:r>
          </a:p>
          <a:p>
            <a:pPr eaLnBrk="1" hangingPunct="1">
              <a:spcAft>
                <a:spcPts val="1000"/>
              </a:spcAft>
            </a:pPr>
            <a:r>
              <a:rPr lang="en-US" altLang="en-US" sz="2800" b="1">
                <a:solidFill>
                  <a:srgbClr val="FF0000"/>
                </a:solidFill>
                <a:latin typeface="Kruti Dev 010" pitchFamily="2" charset="0"/>
              </a:rPr>
              <a:t>ijra=rk </a:t>
            </a:r>
            <a:r>
              <a:rPr lang="en-US" altLang="en-US" sz="2400">
                <a:solidFill>
                  <a:srgbClr val="FF0000"/>
                </a:solidFill>
              </a:rPr>
              <a:t>X </a:t>
            </a:r>
          </a:p>
        </p:txBody>
      </p:sp>
      <p:sp>
        <p:nvSpPr>
          <p:cNvPr id="51" name="Rectangle 50">
            <a:extLst>
              <a:ext uri="{FF2B5EF4-FFF2-40B4-BE49-F238E27FC236}">
                <a16:creationId xmlns:a16="http://schemas.microsoft.com/office/drawing/2014/main" id="{CE5B084B-BBCF-45ED-A489-63B894C077B4}"/>
              </a:ext>
            </a:extLst>
          </p:cNvPr>
          <p:cNvSpPr>
            <a:spLocks noChangeArrowheads="1"/>
          </p:cNvSpPr>
          <p:nvPr/>
        </p:nvSpPr>
        <p:spPr bwMode="auto">
          <a:xfrm>
            <a:off x="8693311" y="2000150"/>
            <a:ext cx="196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a:t>
            </a:r>
            <a:r>
              <a:rPr lang="en-US" altLang="en-US" sz="2000" b="1" dirty="0" err="1">
                <a:solidFill>
                  <a:srgbClr val="000000"/>
                </a:solidFill>
                <a:cs typeface="Arial" panose="020B0604020202020204" pitchFamily="34" charset="0"/>
              </a:rPr>
              <a:t>organised</a:t>
            </a:r>
            <a:endParaRPr lang="en-US" altLang="en-US" sz="2000" b="1" dirty="0">
              <a:solidFill>
                <a:srgbClr val="000000"/>
              </a:solidFill>
              <a:cs typeface="Arial" panose="020B0604020202020204" pitchFamily="34" charset="0"/>
            </a:endParaRPr>
          </a:p>
          <a:p>
            <a:pPr eaLnBrk="1" hangingPunct="1">
              <a:spcAft>
                <a:spcPts val="1000"/>
              </a:spcAft>
            </a:pP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sp>
        <p:nvSpPr>
          <p:cNvPr id="52" name="Rectangle 51">
            <a:extLst>
              <a:ext uri="{FF2B5EF4-FFF2-40B4-BE49-F238E27FC236}">
                <a16:creationId xmlns:a16="http://schemas.microsoft.com/office/drawing/2014/main" id="{E46F9791-4427-4C20-870C-00F34ECF6E91}"/>
              </a:ext>
            </a:extLst>
          </p:cNvPr>
          <p:cNvSpPr>
            <a:spLocks noChangeArrowheads="1"/>
          </p:cNvSpPr>
          <p:nvPr/>
        </p:nvSpPr>
        <p:spPr bwMode="auto">
          <a:xfrm>
            <a:off x="8610600" y="6034088"/>
            <a:ext cx="317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cs typeface="Arial" panose="020B0604020202020204" pitchFamily="34" charset="0"/>
              </a:rPr>
              <a:t>Enslavement </a:t>
            </a:r>
            <a:r>
              <a:rPr lang="en-US" altLang="en-US" sz="2800" b="1">
                <a:solidFill>
                  <a:srgbClr val="FF0000"/>
                </a:solidFill>
                <a:latin typeface="Kruti Dev 010" pitchFamily="2" charset="0"/>
              </a:rPr>
              <a:t>ijra=rk </a:t>
            </a:r>
            <a:r>
              <a:rPr lang="en-US" altLang="en-US" sz="2400">
                <a:solidFill>
                  <a:srgbClr val="FF0000"/>
                </a:solidFill>
              </a:rPr>
              <a:t>X </a:t>
            </a:r>
          </a:p>
        </p:txBody>
      </p:sp>
      <p:sp>
        <p:nvSpPr>
          <p:cNvPr id="38" name="Oval 37">
            <a:extLst>
              <a:ext uri="{FF2B5EF4-FFF2-40B4-BE49-F238E27FC236}">
                <a16:creationId xmlns:a16="http://schemas.microsoft.com/office/drawing/2014/main" id="{5917E2DC-6E70-4DAC-AEBC-2C807C715B0C}"/>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grpSp>
        <p:nvGrpSpPr>
          <p:cNvPr id="3" name="Group 46">
            <a:extLst>
              <a:ext uri="{FF2B5EF4-FFF2-40B4-BE49-F238E27FC236}">
                <a16:creationId xmlns:a16="http://schemas.microsoft.com/office/drawing/2014/main" id="{43A87AC9-7EB7-40DA-97B7-E3F7D50115AA}"/>
              </a:ext>
            </a:extLst>
          </p:cNvPr>
          <p:cNvGrpSpPr>
            <a:grpSpLocks/>
          </p:cNvGrpSpPr>
          <p:nvPr/>
        </p:nvGrpSpPr>
        <p:grpSpPr bwMode="auto">
          <a:xfrm>
            <a:off x="7847013" y="457200"/>
            <a:ext cx="4344987" cy="2362200"/>
            <a:chOff x="6323806" y="762000"/>
            <a:chExt cx="4343765" cy="2362200"/>
          </a:xfrm>
        </p:grpSpPr>
        <p:sp>
          <p:nvSpPr>
            <p:cNvPr id="22590" name="Text Box 10">
              <a:extLst>
                <a:ext uri="{FF2B5EF4-FFF2-40B4-BE49-F238E27FC236}">
                  <a16:creationId xmlns:a16="http://schemas.microsoft.com/office/drawing/2014/main" id="{B8084EC1-4353-4554-A878-7C12B25D72A4}"/>
                </a:ext>
              </a:extLst>
            </p:cNvPr>
            <p:cNvSpPr txBox="1">
              <a:spLocks noChangeArrowheads="1"/>
            </p:cNvSpPr>
            <p:nvPr/>
          </p:nvSpPr>
          <p:spPr bwMode="auto">
            <a:xfrm>
              <a:off x="7165975" y="762000"/>
              <a:ext cx="3501596"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vk/kkj ij tkap dj</a:t>
              </a:r>
            </a:p>
          </p:txBody>
        </p:sp>
        <p:cxnSp>
          <p:nvCxnSpPr>
            <p:cNvPr id="22591" name="AutoShape 11">
              <a:extLst>
                <a:ext uri="{FF2B5EF4-FFF2-40B4-BE49-F238E27FC236}">
                  <a16:creationId xmlns:a16="http://schemas.microsoft.com/office/drawing/2014/main" id="{8A8E55A0-AAD2-4E66-A7D4-63F07F9433C8}"/>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92" name="AutoShape 12">
              <a:extLst>
                <a:ext uri="{FF2B5EF4-FFF2-40B4-BE49-F238E27FC236}">
                  <a16:creationId xmlns:a16="http://schemas.microsoft.com/office/drawing/2014/main" id="{96022FB2-6A49-4145-A66C-7410CA4AF3A6}"/>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3C67DA40-B0A6-40AF-8F2F-1859951DAFD0}"/>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5" name="Group 45">
            <a:extLst>
              <a:ext uri="{FF2B5EF4-FFF2-40B4-BE49-F238E27FC236}">
                <a16:creationId xmlns:a16="http://schemas.microsoft.com/office/drawing/2014/main" id="{23523D0E-A44A-44B9-9544-65E75B6BD84F}"/>
              </a:ext>
            </a:extLst>
          </p:cNvPr>
          <p:cNvGrpSpPr>
            <a:grpSpLocks/>
          </p:cNvGrpSpPr>
          <p:nvPr/>
        </p:nvGrpSpPr>
        <p:grpSpPr bwMode="auto">
          <a:xfrm>
            <a:off x="7848600" y="4987925"/>
            <a:ext cx="2667000" cy="1336675"/>
            <a:chOff x="6324600" y="4988560"/>
            <a:chExt cx="2667000" cy="1336040"/>
          </a:xfrm>
        </p:grpSpPr>
        <p:sp>
          <p:nvSpPr>
            <p:cNvPr id="22586" name="Text Box 13">
              <a:extLst>
                <a:ext uri="{FF2B5EF4-FFF2-40B4-BE49-F238E27FC236}">
                  <a16:creationId xmlns:a16="http://schemas.microsoft.com/office/drawing/2014/main" id="{004367A9-330A-487E-9B3E-723129FD72CD}"/>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22587" name="AutoShape 14">
              <a:extLst>
                <a:ext uri="{FF2B5EF4-FFF2-40B4-BE49-F238E27FC236}">
                  <a16:creationId xmlns:a16="http://schemas.microsoft.com/office/drawing/2014/main" id="{737DF473-61CE-495A-BFE7-7A51F8140CA9}"/>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588" name="AutoShape 11">
              <a:extLst>
                <a:ext uri="{FF2B5EF4-FFF2-40B4-BE49-F238E27FC236}">
                  <a16:creationId xmlns:a16="http://schemas.microsoft.com/office/drawing/2014/main" id="{E7A7582E-2AEA-45C4-9041-D6542814DCFA}"/>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B03A906C-7FCC-4511-8083-546171DBC25B}"/>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6" name="Group 47">
            <a:extLst>
              <a:ext uri="{FF2B5EF4-FFF2-40B4-BE49-F238E27FC236}">
                <a16:creationId xmlns:a16="http://schemas.microsoft.com/office/drawing/2014/main" id="{17849156-DBAC-4884-9184-44133418EF45}"/>
              </a:ext>
            </a:extLst>
          </p:cNvPr>
          <p:cNvGrpSpPr>
            <a:grpSpLocks/>
          </p:cNvGrpSpPr>
          <p:nvPr/>
        </p:nvGrpSpPr>
        <p:grpSpPr bwMode="auto">
          <a:xfrm>
            <a:off x="1524000" y="2209800"/>
            <a:ext cx="5278438" cy="838200"/>
            <a:chOff x="0" y="2209800"/>
            <a:chExt cx="5278438" cy="838200"/>
          </a:xfrm>
        </p:grpSpPr>
        <p:sp>
          <p:nvSpPr>
            <p:cNvPr id="22582" name="Text Box 7">
              <a:extLst>
                <a:ext uri="{FF2B5EF4-FFF2-40B4-BE49-F238E27FC236}">
                  <a16:creationId xmlns:a16="http://schemas.microsoft.com/office/drawing/2014/main" id="{C39DCD81-D076-428D-A151-4B32F0DEDD3E}"/>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22583" name="AutoShape 8">
              <a:extLst>
                <a:ext uri="{FF2B5EF4-FFF2-40B4-BE49-F238E27FC236}">
                  <a16:creationId xmlns:a16="http://schemas.microsoft.com/office/drawing/2014/main" id="{98CDA9A8-9966-4D0C-9ADD-05294412AB9E}"/>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4" name="AutoShape 9">
              <a:extLst>
                <a:ext uri="{FF2B5EF4-FFF2-40B4-BE49-F238E27FC236}">
                  <a16:creationId xmlns:a16="http://schemas.microsoft.com/office/drawing/2014/main" id="{910248AF-EAB6-4A99-A9E9-0E0A098B23BD}"/>
                </a:ext>
              </a:extLst>
            </p:cNvPr>
            <p:cNvCxnSpPr>
              <a:cxnSpLocks noChangeShapeType="1"/>
            </p:cNvCxnSpPr>
            <p:nvPr/>
          </p:nvCxnSpPr>
          <p:spPr bwMode="auto">
            <a:xfrm flipH="1">
              <a:off x="5259388" y="2590799"/>
              <a:ext cx="19050" cy="2286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DC1B78E4-FFF7-45B1-ADC7-7610A41971A5}"/>
                </a:ext>
              </a:extLst>
            </p:cNvPr>
            <p:cNvSpPr/>
            <p:nvPr/>
          </p:nvSpPr>
          <p:spPr bwMode="auto">
            <a:xfrm>
              <a:off x="1379538" y="26035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pic>
        <p:nvPicPr>
          <p:cNvPr id="40" name="Picture 39">
            <a:extLst>
              <a:ext uri="{FF2B5EF4-FFF2-40B4-BE49-F238E27FC236}">
                <a16:creationId xmlns:a16="http://schemas.microsoft.com/office/drawing/2014/main" id="{D0708359-787E-40E1-8BB9-053C148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 y="5267324"/>
            <a:ext cx="1166801" cy="1298536"/>
          </a:xfrm>
          <a:prstGeom prst="rect">
            <a:avLst/>
          </a:prstGeom>
        </p:spPr>
      </p:pic>
      <p:pic>
        <p:nvPicPr>
          <p:cNvPr id="41" name="Picture 28" descr="Picture1.png">
            <a:extLst>
              <a:ext uri="{FF2B5EF4-FFF2-40B4-BE49-F238E27FC236}">
                <a16:creationId xmlns:a16="http://schemas.microsoft.com/office/drawing/2014/main" id="{08C1F416-FCF3-4DC9-B614-03BCDC58F9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8146" y="2265364"/>
            <a:ext cx="3181348" cy="3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AF11-FFD3-44C3-A2FB-24C47D2A6E67}"/>
              </a:ext>
            </a:extLst>
          </p:cNvPr>
          <p:cNvSpPr>
            <a:spLocks noGrp="1"/>
          </p:cNvSpPr>
          <p:nvPr>
            <p:ph type="title"/>
          </p:nvPr>
        </p:nvSpPr>
        <p:spPr/>
        <p:txBody>
          <a:bodyPr/>
          <a:lstStyle/>
          <a:p>
            <a:r>
              <a:rPr lang="en-US" altLang="en-US" dirty="0"/>
              <a:t>Example: Preconditioning, Sensation and Natural Acceptance</a:t>
            </a:r>
            <a:endParaRPr lang="en-IN" dirty="0"/>
          </a:p>
        </p:txBody>
      </p:sp>
      <p:sp>
        <p:nvSpPr>
          <p:cNvPr id="3" name="Text Placeholder 2">
            <a:extLst>
              <a:ext uri="{FF2B5EF4-FFF2-40B4-BE49-F238E27FC236}">
                <a16:creationId xmlns:a16="http://schemas.microsoft.com/office/drawing/2014/main" id="{0630D676-F38B-4F1C-8D7F-5559644523EF}"/>
              </a:ext>
            </a:extLst>
          </p:cNvPr>
          <p:cNvSpPr>
            <a:spLocks noGrp="1"/>
          </p:cNvSpPr>
          <p:nvPr>
            <p:ph type="body" sz="quarter" idx="13"/>
          </p:nvPr>
        </p:nvSpPr>
        <p:spPr/>
        <p:txBody>
          <a:bodyPr/>
          <a:lstStyle/>
          <a:p>
            <a:pPr marL="0" indent="0">
              <a:buNone/>
            </a:pPr>
            <a:r>
              <a:rPr lang="en-IN" dirty="0"/>
              <a:t>Food for taste</a:t>
            </a:r>
          </a:p>
          <a:p>
            <a:pPr marL="0" indent="0">
              <a:buNone/>
            </a:pPr>
            <a:endParaRPr lang="en-IN" dirty="0"/>
          </a:p>
          <a:p>
            <a:pPr marL="0" indent="0">
              <a:buNone/>
            </a:pPr>
            <a:r>
              <a:rPr lang="en-IN" dirty="0"/>
              <a:t>Food for health</a:t>
            </a:r>
          </a:p>
          <a:p>
            <a:pPr marL="0" indent="0">
              <a:buNone/>
            </a:pPr>
            <a:endParaRPr lang="en-IN" dirty="0"/>
          </a:p>
          <a:p>
            <a:pPr marL="0" indent="0">
              <a:buNone/>
            </a:pPr>
            <a:r>
              <a:rPr lang="en-IN" dirty="0"/>
              <a:t>Food for show off</a:t>
            </a:r>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sp>
        <p:nvSpPr>
          <p:cNvPr id="5" name="TextBox 4">
            <a:extLst>
              <a:ext uri="{FF2B5EF4-FFF2-40B4-BE49-F238E27FC236}">
                <a16:creationId xmlns:a16="http://schemas.microsoft.com/office/drawing/2014/main" id="{E9E469A4-BD9E-45B0-872D-875309D6C5F6}"/>
              </a:ext>
            </a:extLst>
          </p:cNvPr>
          <p:cNvSpPr txBox="1"/>
          <p:nvPr/>
        </p:nvSpPr>
        <p:spPr>
          <a:xfrm>
            <a:off x="2499167" y="2306937"/>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6" name="TextBox 5">
            <a:extLst>
              <a:ext uri="{FF2B5EF4-FFF2-40B4-BE49-F238E27FC236}">
                <a16:creationId xmlns:a16="http://schemas.microsoft.com/office/drawing/2014/main" id="{50CBA610-CD69-4528-A35B-39722CB009DA}"/>
              </a:ext>
            </a:extLst>
          </p:cNvPr>
          <p:cNvSpPr txBox="1"/>
          <p:nvPr/>
        </p:nvSpPr>
        <p:spPr>
          <a:xfrm>
            <a:off x="2514600" y="685800"/>
            <a:ext cx="2286000" cy="369332"/>
          </a:xfrm>
          <a:prstGeom prst="rect">
            <a:avLst/>
          </a:prstGeom>
          <a:noFill/>
        </p:spPr>
        <p:txBody>
          <a:bodyPr wrap="square">
            <a:spAutoFit/>
          </a:bodyPr>
          <a:lstStyle/>
          <a:p>
            <a:r>
              <a:rPr lang="en-US" altLang="en-US" dirty="0">
                <a:solidFill>
                  <a:srgbClr val="FF0000"/>
                </a:solidFill>
              </a:rPr>
              <a:t>Sensation</a:t>
            </a:r>
            <a:endParaRPr lang="en-IN" dirty="0">
              <a:solidFill>
                <a:srgbClr val="FF0000"/>
              </a:solidFill>
            </a:endParaRPr>
          </a:p>
        </p:txBody>
      </p:sp>
      <p:sp>
        <p:nvSpPr>
          <p:cNvPr id="7" name="TextBox 6">
            <a:extLst>
              <a:ext uri="{FF2B5EF4-FFF2-40B4-BE49-F238E27FC236}">
                <a16:creationId xmlns:a16="http://schemas.microsoft.com/office/drawing/2014/main" id="{EACF6AF7-9C7F-47BE-BBA3-D0C93F08B36C}"/>
              </a:ext>
            </a:extLst>
          </p:cNvPr>
          <p:cNvSpPr txBox="1"/>
          <p:nvPr/>
        </p:nvSpPr>
        <p:spPr>
          <a:xfrm>
            <a:off x="2514600" y="1509943"/>
            <a:ext cx="2286000" cy="369332"/>
          </a:xfrm>
          <a:prstGeom prst="rect">
            <a:avLst/>
          </a:prstGeom>
          <a:noFill/>
        </p:spPr>
        <p:txBody>
          <a:bodyPr wrap="square">
            <a:spAutoFit/>
          </a:bodyPr>
          <a:lstStyle/>
          <a:p>
            <a:r>
              <a:rPr lang="en-US" altLang="en-US" dirty="0">
                <a:solidFill>
                  <a:srgbClr val="4B0082"/>
                </a:solidFill>
              </a:rPr>
              <a:t>Natural Acceptance</a:t>
            </a:r>
            <a:endParaRPr lang="en-IN" dirty="0">
              <a:solidFill>
                <a:srgbClr val="4B0082"/>
              </a:solidFill>
            </a:endParaRPr>
          </a:p>
        </p:txBody>
      </p:sp>
    </p:spTree>
    <p:extLst>
      <p:ext uri="{BB962C8B-B14F-4D97-AF65-F5344CB8AC3E}">
        <p14:creationId xmlns:p14="http://schemas.microsoft.com/office/powerpoint/2010/main" val="40864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BE9DA7B-760C-495C-8373-B6263137264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Preconditioning, Sensation and Natural Acceptance</a:t>
            </a:r>
            <a:endParaRPr lang="en-GB" altLang="en-US" dirty="0"/>
          </a:p>
        </p:txBody>
      </p:sp>
      <p:sp>
        <p:nvSpPr>
          <p:cNvPr id="27651" name="Text Placeholder 2">
            <a:extLst>
              <a:ext uri="{FF2B5EF4-FFF2-40B4-BE49-F238E27FC236}">
                <a16:creationId xmlns:a16="http://schemas.microsoft.com/office/drawing/2014/main" id="{6CE399FB-BF28-4E3F-B30B-366A2670047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b="1" dirty="0"/>
              <a:t>Preconditioning: </a:t>
            </a:r>
            <a:r>
              <a:rPr altLang="en-US" dirty="0"/>
              <a:t>Assuming </a:t>
            </a:r>
            <a:r>
              <a:rPr lang="en-IN" altLang="en-US" dirty="0"/>
              <a:t>without knowing</a:t>
            </a:r>
            <a:r>
              <a:rPr altLang="en-US" dirty="0"/>
              <a:t> </a:t>
            </a:r>
          </a:p>
          <a:p>
            <a:pPr>
              <a:buFont typeface="Symbol" pitchFamily="18" charset="2"/>
              <a:buNone/>
              <a:defRPr/>
            </a:pPr>
            <a:r>
              <a:rPr altLang="en-US" dirty="0">
                <a:solidFill>
                  <a:srgbClr val="FF0000"/>
                </a:solidFill>
              </a:rPr>
              <a:t>Not definite | Keeps changing with time, place, individual | Enslavement</a:t>
            </a:r>
          </a:p>
          <a:p>
            <a:pPr>
              <a:buFont typeface="Symbol" pitchFamily="18" charset="2"/>
              <a:buNone/>
              <a:defRPr/>
            </a:pPr>
            <a:endParaRPr altLang="en-US" b="1" dirty="0"/>
          </a:p>
          <a:p>
            <a:pPr>
              <a:buFont typeface="Symbol" pitchFamily="18" charset="2"/>
              <a:buNone/>
              <a:defRPr/>
            </a:pPr>
            <a:r>
              <a:rPr altLang="en-US" b="1" dirty="0"/>
              <a:t>Sensation</a:t>
            </a:r>
            <a:r>
              <a:rPr altLang="en-US" dirty="0"/>
              <a:t>: Information through sense organs (Sound, Touch, Sight, Taste, Smell) from outside, through the body</a:t>
            </a:r>
          </a:p>
          <a:p>
            <a:pPr lvl="1">
              <a:buNone/>
              <a:defRPr/>
            </a:pPr>
            <a:r>
              <a:rPr lang="en-US" altLang="en-US" sz="2200" dirty="0">
                <a:solidFill>
                  <a:srgbClr val="FF0000"/>
                </a:solidFill>
                <a:sym typeface="Wingdings" panose="05000000000000000000" pitchFamily="2" charset="2"/>
              </a:rPr>
              <a:t>Not definite | Keeps changing with time, place, individual | Enslavement</a:t>
            </a:r>
          </a:p>
          <a:p>
            <a:pPr lvl="1">
              <a:buNone/>
              <a:defRPr/>
            </a:pPr>
            <a:r>
              <a:rPr altLang="en-US" sz="2200" dirty="0">
                <a:sym typeface="Wingdings" panose="05000000000000000000" pitchFamily="2" charset="2"/>
              </a:rPr>
              <a:t>When we try to derive happiness from sensation, the following sequence applies</a:t>
            </a:r>
          </a:p>
          <a:p>
            <a:pPr lvl="1">
              <a:buNone/>
              <a:defRPr/>
            </a:pPr>
            <a:r>
              <a:rPr altLang="en-US" sz="2200" dirty="0">
                <a:solidFill>
                  <a:srgbClr val="FF0000"/>
                </a:solidFill>
                <a:sym typeface="Wingdings" panose="05000000000000000000" pitchFamily="2" charset="2"/>
              </a:rPr>
              <a:t>tasty-necessary  tasty-unnecessary  tasteless-unnecessary  intolerable</a:t>
            </a:r>
          </a:p>
          <a:p>
            <a:pPr>
              <a:buFont typeface="Symbol" pitchFamily="18" charset="2"/>
              <a:buNone/>
              <a:defRPr/>
            </a:pPr>
            <a:endParaRPr altLang="en-US" b="1" dirty="0"/>
          </a:p>
          <a:p>
            <a:pPr>
              <a:buFont typeface="Symbol" pitchFamily="18" charset="2"/>
              <a:buNone/>
              <a:defRPr/>
            </a:pPr>
            <a:r>
              <a:rPr altLang="en-US" b="1" dirty="0"/>
              <a:t>Natural Acceptance: </a:t>
            </a:r>
            <a:r>
              <a:rPr altLang="en-US" dirty="0"/>
              <a:t>What I really want to be, intention</a:t>
            </a:r>
          </a:p>
          <a:p>
            <a:pPr>
              <a:buFont typeface="Symbol" pitchFamily="18" charset="2"/>
              <a:buNone/>
              <a:defRPr/>
            </a:pPr>
            <a:r>
              <a:rPr lang="en-US" altLang="en-US" dirty="0">
                <a:solidFill>
                  <a:srgbClr val="800080"/>
                </a:solidFill>
              </a:rPr>
              <a:t>Definite | Continuous | Universal | Self-</a:t>
            </a:r>
            <a:r>
              <a:rPr lang="en-US" altLang="en-US" dirty="0" err="1">
                <a:solidFill>
                  <a:srgbClr val="800080"/>
                </a:solidFill>
              </a:rPr>
              <a:t>organisation</a:t>
            </a:r>
            <a:endParaRPr altLang="en-US" dirty="0">
              <a:solidFill>
                <a:srgbClr val="800080"/>
              </a:solidFill>
            </a:endParaRPr>
          </a:p>
          <a:p>
            <a:pPr>
              <a:buFont typeface="Symbol" pitchFamily="18" charset="2"/>
              <a:buNone/>
              <a:defRPr/>
            </a:pPr>
            <a:r>
              <a:rPr altLang="en-US" dirty="0"/>
              <a:t>Leads to harmony (happiness) within</a:t>
            </a:r>
          </a:p>
          <a:p>
            <a:pPr lvl="1">
              <a:buNone/>
              <a:defRPr/>
            </a:pPr>
            <a:r>
              <a:rPr altLang="en-US" dirty="0"/>
              <a:t>We have a natural acceptance for:</a:t>
            </a:r>
          </a:p>
          <a:p>
            <a:pPr lvl="1">
              <a:buNone/>
              <a:defRPr/>
            </a:pPr>
            <a:endParaRPr altLang="en-US" sz="200" dirty="0"/>
          </a:p>
          <a:p>
            <a:pPr lvl="2">
              <a:buNone/>
              <a:defRPr/>
            </a:pPr>
            <a:r>
              <a:rPr altLang="en-US" dirty="0"/>
              <a:t>Relationship	[of mutual fulfillment, </a:t>
            </a:r>
            <a:r>
              <a:rPr altLang="en-US" dirty="0" err="1"/>
              <a:t>complimentarity</a:t>
            </a:r>
            <a:r>
              <a:rPr altLang="en-US" dirty="0"/>
              <a:t>, </a:t>
            </a:r>
            <a:r>
              <a:rPr altLang="en-US" dirty="0">
                <a:solidFill>
                  <a:srgbClr val="FF0000"/>
                </a:solidFill>
              </a:rPr>
              <a:t>not for opposition</a:t>
            </a:r>
            <a:r>
              <a:rPr altLang="en-US" dirty="0"/>
              <a:t>]</a:t>
            </a:r>
          </a:p>
          <a:p>
            <a:pPr lvl="2">
              <a:buNone/>
              <a:defRPr/>
            </a:pPr>
            <a:r>
              <a:rPr altLang="en-US" dirty="0"/>
              <a:t>Harmony	[mutual enrichment, </a:t>
            </a:r>
            <a:r>
              <a:rPr altLang="en-US" dirty="0">
                <a:solidFill>
                  <a:srgbClr val="FF0000"/>
                </a:solidFill>
              </a:rPr>
              <a:t>not for exploitation</a:t>
            </a:r>
            <a:r>
              <a:rPr altLang="en-US" dirty="0"/>
              <a:t>, harmony within, and harmony outside]</a:t>
            </a:r>
          </a:p>
          <a:p>
            <a:pPr lvl="2">
              <a:buNone/>
              <a:defRPr/>
            </a:pPr>
            <a:r>
              <a:rPr altLang="en-US" dirty="0"/>
              <a:t>Co-existence	[</a:t>
            </a:r>
            <a:r>
              <a:rPr altLang="en-US" dirty="0">
                <a:solidFill>
                  <a:srgbClr val="FF0000"/>
                </a:solidFill>
              </a:rPr>
              <a:t>not for struggle, conflict</a:t>
            </a:r>
            <a:r>
              <a:rPr altLang="en-US" dirty="0"/>
              <a:t>]</a:t>
            </a:r>
            <a:endParaRPr altLang="en-US" sz="100" dirty="0"/>
          </a:p>
        </p:txBody>
      </p:sp>
      <p:cxnSp>
        <p:nvCxnSpPr>
          <p:cNvPr id="8" name="Straight Connector 7">
            <a:extLst>
              <a:ext uri="{FF2B5EF4-FFF2-40B4-BE49-F238E27FC236}">
                <a16:creationId xmlns:a16="http://schemas.microsoft.com/office/drawing/2014/main" id="{5B495FFC-006F-4C50-BDD4-AEC4640A3253}"/>
              </a:ext>
            </a:extLst>
          </p:cNvPr>
          <p:cNvCxnSpPr/>
          <p:nvPr/>
        </p:nvCxnSpPr>
        <p:spPr>
          <a:xfrm>
            <a:off x="1524000" y="6399213"/>
            <a:ext cx="91440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a:extLst>
              <a:ext uri="{FF2B5EF4-FFF2-40B4-BE49-F238E27FC236}">
                <a16:creationId xmlns:a16="http://schemas.microsoft.com/office/drawing/2014/main" id="{B8B5FEF5-FFB9-4E2D-8820-890FEE89030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Respect elders</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To win</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Want to make the other happy</a:t>
            </a:r>
          </a:p>
          <a:p>
            <a:pPr marL="0" indent="0">
              <a:buFont typeface="Arial" panose="020B0604020202020204" pitchFamily="34" charset="0"/>
              <a:buNone/>
            </a:pPr>
            <a:endParaRPr lang="en-IN" altLang="en-US" dirty="0"/>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Healthy Body</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To be special, unique</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To come first in the class</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Feeling of collaboration</a:t>
            </a:r>
          </a:p>
          <a:p>
            <a:pPr marL="0" indent="0">
              <a:buFont typeface="Arial" panose="020B0604020202020204" pitchFamily="34" charset="0"/>
              <a:buNone/>
            </a:pPr>
            <a:r>
              <a:rPr lang="en-IN" altLang="en-US" dirty="0"/>
              <a:t>…</a:t>
            </a:r>
          </a:p>
        </p:txBody>
      </p:sp>
      <p:sp>
        <p:nvSpPr>
          <p:cNvPr id="26627" name="Content Placeholder 5">
            <a:extLst>
              <a:ext uri="{FF2B5EF4-FFF2-40B4-BE49-F238E27FC236}">
                <a16:creationId xmlns:a16="http://schemas.microsoft.com/office/drawing/2014/main" id="{C436427F-30D9-4E9A-A13A-F365143C664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Feeling of respect for all</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To get a good name</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There is struggle for survival</a:t>
            </a:r>
          </a:p>
          <a:p>
            <a:pPr marL="0" indent="0">
              <a:buFont typeface="Arial" panose="020B0604020202020204" pitchFamily="34" charset="0"/>
              <a:buNone/>
            </a:pPr>
            <a:r>
              <a:rPr lang="en-IN" altLang="en-US" dirty="0"/>
              <a:t>survival of the fittest</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Want the Body to look good</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I want that bike… because </a:t>
            </a:r>
          </a:p>
          <a:p>
            <a:pPr marL="0" indent="0">
              <a:buFont typeface="Arial" panose="020B0604020202020204" pitchFamily="34" charset="0"/>
              <a:buNone/>
            </a:pPr>
            <a:r>
              <a:rPr lang="en-IN" altLang="en-US" dirty="0"/>
              <a:t>I like its colour, its shape…</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To understand everything</a:t>
            </a:r>
          </a:p>
          <a:p>
            <a:pPr marL="0" indent="0">
              <a:buFont typeface="Arial" panose="020B0604020202020204" pitchFamily="34" charset="0"/>
              <a:buNone/>
            </a:pPr>
            <a:endParaRPr lang="en-IN" altLang="en-US" dirty="0"/>
          </a:p>
          <a:p>
            <a:pPr marL="0" indent="0">
              <a:buFont typeface="Arial" panose="020B0604020202020204" pitchFamily="34" charset="0"/>
              <a:buNone/>
            </a:pPr>
            <a:r>
              <a:rPr lang="en-IN" altLang="en-US" dirty="0"/>
              <a:t>Feeling of competition</a:t>
            </a:r>
          </a:p>
        </p:txBody>
      </p:sp>
      <p:sp>
        <p:nvSpPr>
          <p:cNvPr id="26628" name="Title 3">
            <a:extLst>
              <a:ext uri="{FF2B5EF4-FFF2-40B4-BE49-F238E27FC236}">
                <a16:creationId xmlns:a16="http://schemas.microsoft.com/office/drawing/2014/main" id="{476093FA-4352-48DB-B396-0AF4582625D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Exercise: Preconditioning, Sensation or Natural Acceptance?</a:t>
            </a:r>
            <a:endParaRPr lang="en-IN" altLang="en-US" dirty="0"/>
          </a:p>
        </p:txBody>
      </p:sp>
      <p:sp>
        <p:nvSpPr>
          <p:cNvPr id="5" name="TextBox 4">
            <a:extLst>
              <a:ext uri="{FF2B5EF4-FFF2-40B4-BE49-F238E27FC236}">
                <a16:creationId xmlns:a16="http://schemas.microsoft.com/office/drawing/2014/main" id="{AEDEA35E-606B-48E6-9567-6DC47356ACB8}"/>
              </a:ext>
            </a:extLst>
          </p:cNvPr>
          <p:cNvSpPr txBox="1"/>
          <p:nvPr/>
        </p:nvSpPr>
        <p:spPr>
          <a:xfrm>
            <a:off x="3924300" y="2286000"/>
            <a:ext cx="2286000" cy="369332"/>
          </a:xfrm>
          <a:prstGeom prst="rect">
            <a:avLst/>
          </a:prstGeom>
          <a:noFill/>
        </p:spPr>
        <p:txBody>
          <a:bodyPr wrap="square">
            <a:spAutoFit/>
          </a:bodyPr>
          <a:lstStyle/>
          <a:p>
            <a:r>
              <a:rPr lang="en-US" altLang="en-US" dirty="0">
                <a:solidFill>
                  <a:srgbClr val="800080"/>
                </a:solidFill>
              </a:rPr>
              <a:t>Natural Acceptance</a:t>
            </a:r>
            <a:endParaRPr lang="en-IN" dirty="0">
              <a:solidFill>
                <a:srgbClr val="800080"/>
              </a:solidFill>
            </a:endParaRPr>
          </a:p>
        </p:txBody>
      </p:sp>
      <p:sp>
        <p:nvSpPr>
          <p:cNvPr id="6" name="TextBox 5">
            <a:extLst>
              <a:ext uri="{FF2B5EF4-FFF2-40B4-BE49-F238E27FC236}">
                <a16:creationId xmlns:a16="http://schemas.microsoft.com/office/drawing/2014/main" id="{EBA31323-7228-40DF-AB8F-31A861A3DC08}"/>
              </a:ext>
            </a:extLst>
          </p:cNvPr>
          <p:cNvSpPr txBox="1"/>
          <p:nvPr/>
        </p:nvSpPr>
        <p:spPr>
          <a:xfrm>
            <a:off x="3924300" y="3458808"/>
            <a:ext cx="2286000" cy="369332"/>
          </a:xfrm>
          <a:prstGeom prst="rect">
            <a:avLst/>
          </a:prstGeom>
          <a:noFill/>
        </p:spPr>
        <p:txBody>
          <a:bodyPr wrap="square">
            <a:spAutoFit/>
          </a:bodyPr>
          <a:lstStyle/>
          <a:p>
            <a:r>
              <a:rPr lang="en-US" altLang="en-US" dirty="0">
                <a:solidFill>
                  <a:srgbClr val="800080"/>
                </a:solidFill>
              </a:rPr>
              <a:t>Natural Acceptance</a:t>
            </a:r>
            <a:endParaRPr lang="en-IN" dirty="0">
              <a:solidFill>
                <a:srgbClr val="800080"/>
              </a:solidFill>
            </a:endParaRPr>
          </a:p>
        </p:txBody>
      </p:sp>
      <p:sp>
        <p:nvSpPr>
          <p:cNvPr id="7" name="TextBox 6">
            <a:extLst>
              <a:ext uri="{FF2B5EF4-FFF2-40B4-BE49-F238E27FC236}">
                <a16:creationId xmlns:a16="http://schemas.microsoft.com/office/drawing/2014/main" id="{231638D2-A08E-49CF-B754-DACA72636C5C}"/>
              </a:ext>
            </a:extLst>
          </p:cNvPr>
          <p:cNvSpPr txBox="1"/>
          <p:nvPr/>
        </p:nvSpPr>
        <p:spPr>
          <a:xfrm>
            <a:off x="3924300" y="5879068"/>
            <a:ext cx="2286000" cy="369332"/>
          </a:xfrm>
          <a:prstGeom prst="rect">
            <a:avLst/>
          </a:prstGeom>
          <a:noFill/>
        </p:spPr>
        <p:txBody>
          <a:bodyPr wrap="square">
            <a:spAutoFit/>
          </a:bodyPr>
          <a:lstStyle/>
          <a:p>
            <a:r>
              <a:rPr lang="en-US" altLang="en-US" dirty="0">
                <a:solidFill>
                  <a:srgbClr val="800080"/>
                </a:solidFill>
              </a:rPr>
              <a:t>Natural Acceptance</a:t>
            </a:r>
            <a:endParaRPr lang="en-IN" dirty="0">
              <a:solidFill>
                <a:srgbClr val="800080"/>
              </a:solidFill>
            </a:endParaRPr>
          </a:p>
        </p:txBody>
      </p:sp>
      <p:sp>
        <p:nvSpPr>
          <p:cNvPr id="9" name="TextBox 8">
            <a:extLst>
              <a:ext uri="{FF2B5EF4-FFF2-40B4-BE49-F238E27FC236}">
                <a16:creationId xmlns:a16="http://schemas.microsoft.com/office/drawing/2014/main" id="{FE8B2C2D-9DE9-4106-89FE-8EAB7A2C54D6}"/>
              </a:ext>
            </a:extLst>
          </p:cNvPr>
          <p:cNvSpPr txBox="1"/>
          <p:nvPr/>
        </p:nvSpPr>
        <p:spPr>
          <a:xfrm>
            <a:off x="9906000" y="4645179"/>
            <a:ext cx="2286000" cy="369332"/>
          </a:xfrm>
          <a:prstGeom prst="rect">
            <a:avLst/>
          </a:prstGeom>
          <a:noFill/>
        </p:spPr>
        <p:txBody>
          <a:bodyPr wrap="square">
            <a:spAutoFit/>
          </a:bodyPr>
          <a:lstStyle/>
          <a:p>
            <a:r>
              <a:rPr lang="en-US" altLang="en-US" dirty="0">
                <a:solidFill>
                  <a:srgbClr val="FF0000"/>
                </a:solidFill>
              </a:rPr>
              <a:t>Sensation</a:t>
            </a:r>
            <a:endParaRPr lang="en-IN" dirty="0">
              <a:solidFill>
                <a:srgbClr val="FF0000"/>
              </a:solidFill>
            </a:endParaRPr>
          </a:p>
        </p:txBody>
      </p:sp>
      <p:sp>
        <p:nvSpPr>
          <p:cNvPr id="10" name="TextBox 9">
            <a:extLst>
              <a:ext uri="{FF2B5EF4-FFF2-40B4-BE49-F238E27FC236}">
                <a16:creationId xmlns:a16="http://schemas.microsoft.com/office/drawing/2014/main" id="{8FF53B87-30DD-4409-B010-1D5329D84007}"/>
              </a:ext>
            </a:extLst>
          </p:cNvPr>
          <p:cNvSpPr txBox="1"/>
          <p:nvPr/>
        </p:nvSpPr>
        <p:spPr>
          <a:xfrm>
            <a:off x="9900213" y="643455"/>
            <a:ext cx="2286000" cy="369332"/>
          </a:xfrm>
          <a:prstGeom prst="rect">
            <a:avLst/>
          </a:prstGeom>
          <a:noFill/>
        </p:spPr>
        <p:txBody>
          <a:bodyPr wrap="square">
            <a:spAutoFit/>
          </a:bodyPr>
          <a:lstStyle/>
          <a:p>
            <a:r>
              <a:rPr lang="en-US" altLang="en-US" dirty="0">
                <a:solidFill>
                  <a:srgbClr val="800080"/>
                </a:solidFill>
              </a:rPr>
              <a:t>Natural Acceptance</a:t>
            </a:r>
            <a:endParaRPr lang="en-IN" dirty="0">
              <a:solidFill>
                <a:srgbClr val="800080"/>
              </a:solidFill>
            </a:endParaRPr>
          </a:p>
        </p:txBody>
      </p:sp>
      <p:sp>
        <p:nvSpPr>
          <p:cNvPr id="11" name="TextBox 10">
            <a:extLst>
              <a:ext uri="{FF2B5EF4-FFF2-40B4-BE49-F238E27FC236}">
                <a16:creationId xmlns:a16="http://schemas.microsoft.com/office/drawing/2014/main" id="{BE6250B2-C501-4273-98D3-1C3AFB8C71DD}"/>
              </a:ext>
            </a:extLst>
          </p:cNvPr>
          <p:cNvSpPr txBox="1"/>
          <p:nvPr/>
        </p:nvSpPr>
        <p:spPr>
          <a:xfrm>
            <a:off x="3924300" y="609600"/>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2" name="TextBox 11">
            <a:extLst>
              <a:ext uri="{FF2B5EF4-FFF2-40B4-BE49-F238E27FC236}">
                <a16:creationId xmlns:a16="http://schemas.microsoft.com/office/drawing/2014/main" id="{4FE6DF17-C19B-413D-9981-834A42384F28}"/>
              </a:ext>
            </a:extLst>
          </p:cNvPr>
          <p:cNvSpPr txBox="1"/>
          <p:nvPr/>
        </p:nvSpPr>
        <p:spPr>
          <a:xfrm>
            <a:off x="3924300" y="1415768"/>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3" name="TextBox 12">
            <a:extLst>
              <a:ext uri="{FF2B5EF4-FFF2-40B4-BE49-F238E27FC236}">
                <a16:creationId xmlns:a16="http://schemas.microsoft.com/office/drawing/2014/main" id="{CF0FE6F9-FECB-4800-9650-39C5C14BB188}"/>
              </a:ext>
            </a:extLst>
          </p:cNvPr>
          <p:cNvSpPr txBox="1"/>
          <p:nvPr/>
        </p:nvSpPr>
        <p:spPr>
          <a:xfrm>
            <a:off x="3924300" y="4262284"/>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4" name="TextBox 13">
            <a:extLst>
              <a:ext uri="{FF2B5EF4-FFF2-40B4-BE49-F238E27FC236}">
                <a16:creationId xmlns:a16="http://schemas.microsoft.com/office/drawing/2014/main" id="{54E9053C-AF11-4AC8-B6DF-734BCC633E9B}"/>
              </a:ext>
            </a:extLst>
          </p:cNvPr>
          <p:cNvSpPr txBox="1"/>
          <p:nvPr/>
        </p:nvSpPr>
        <p:spPr>
          <a:xfrm>
            <a:off x="3935875" y="5072900"/>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5" name="TextBox 14">
            <a:extLst>
              <a:ext uri="{FF2B5EF4-FFF2-40B4-BE49-F238E27FC236}">
                <a16:creationId xmlns:a16="http://schemas.microsoft.com/office/drawing/2014/main" id="{EF504111-B522-4560-A96F-507775F22D8D}"/>
              </a:ext>
            </a:extLst>
          </p:cNvPr>
          <p:cNvSpPr txBox="1"/>
          <p:nvPr/>
        </p:nvSpPr>
        <p:spPr>
          <a:xfrm>
            <a:off x="9906000" y="1415768"/>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6" name="TextBox 15">
            <a:extLst>
              <a:ext uri="{FF2B5EF4-FFF2-40B4-BE49-F238E27FC236}">
                <a16:creationId xmlns:a16="http://schemas.microsoft.com/office/drawing/2014/main" id="{BB9B4432-A3E4-4968-8E99-70F97E7C24B7}"/>
              </a:ext>
            </a:extLst>
          </p:cNvPr>
          <p:cNvSpPr txBox="1"/>
          <p:nvPr/>
        </p:nvSpPr>
        <p:spPr>
          <a:xfrm>
            <a:off x="9906000" y="2283037"/>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8" name="TextBox 17">
            <a:extLst>
              <a:ext uri="{FF2B5EF4-FFF2-40B4-BE49-F238E27FC236}">
                <a16:creationId xmlns:a16="http://schemas.microsoft.com/office/drawing/2014/main" id="{F4BD7537-E282-4FE0-B189-F193D580C66A}"/>
              </a:ext>
            </a:extLst>
          </p:cNvPr>
          <p:cNvSpPr txBox="1"/>
          <p:nvPr/>
        </p:nvSpPr>
        <p:spPr>
          <a:xfrm>
            <a:off x="9900213" y="6183868"/>
            <a:ext cx="2286000" cy="369332"/>
          </a:xfrm>
          <a:prstGeom prst="rect">
            <a:avLst/>
          </a:prstGeom>
          <a:noFill/>
        </p:spPr>
        <p:txBody>
          <a:bodyPr wrap="square">
            <a:spAutoFit/>
          </a:bodyPr>
          <a:lstStyle/>
          <a:p>
            <a:r>
              <a:rPr lang="en-US" altLang="en-US" dirty="0">
                <a:solidFill>
                  <a:srgbClr val="002060"/>
                </a:solidFill>
              </a:rPr>
              <a:t>Preconditioning</a:t>
            </a:r>
            <a:endParaRPr lang="en-IN" dirty="0">
              <a:solidFill>
                <a:srgbClr val="002060"/>
              </a:solidFill>
            </a:endParaRPr>
          </a:p>
        </p:txBody>
      </p:sp>
      <p:sp>
        <p:nvSpPr>
          <p:cNvPr id="19" name="TextBox 18">
            <a:extLst>
              <a:ext uri="{FF2B5EF4-FFF2-40B4-BE49-F238E27FC236}">
                <a16:creationId xmlns:a16="http://schemas.microsoft.com/office/drawing/2014/main" id="{4565B5CC-EA70-4C07-92E2-BA70B9588300}"/>
              </a:ext>
            </a:extLst>
          </p:cNvPr>
          <p:cNvSpPr txBox="1"/>
          <p:nvPr/>
        </p:nvSpPr>
        <p:spPr>
          <a:xfrm>
            <a:off x="9906000" y="5490163"/>
            <a:ext cx="2286000" cy="369332"/>
          </a:xfrm>
          <a:prstGeom prst="rect">
            <a:avLst/>
          </a:prstGeom>
          <a:noFill/>
        </p:spPr>
        <p:txBody>
          <a:bodyPr wrap="square">
            <a:spAutoFit/>
          </a:bodyPr>
          <a:lstStyle/>
          <a:p>
            <a:r>
              <a:rPr lang="en-US" altLang="en-US" dirty="0">
                <a:solidFill>
                  <a:srgbClr val="800080"/>
                </a:solidFill>
              </a:rPr>
              <a:t>Natural Acceptance</a:t>
            </a:r>
            <a:endParaRPr lang="en-IN" dirty="0">
              <a:solidFill>
                <a:srgbClr val="800080"/>
              </a:solidFill>
            </a:endParaRPr>
          </a:p>
        </p:txBody>
      </p:sp>
      <p:sp>
        <p:nvSpPr>
          <p:cNvPr id="21" name="TextBox 20">
            <a:extLst>
              <a:ext uri="{FF2B5EF4-FFF2-40B4-BE49-F238E27FC236}">
                <a16:creationId xmlns:a16="http://schemas.microsoft.com/office/drawing/2014/main" id="{EFC1F4C3-E6C1-49B4-B1AB-250C90A40DBF}"/>
              </a:ext>
            </a:extLst>
          </p:cNvPr>
          <p:cNvSpPr txBox="1"/>
          <p:nvPr/>
        </p:nvSpPr>
        <p:spPr>
          <a:xfrm>
            <a:off x="9906000" y="3506503"/>
            <a:ext cx="2286000" cy="369332"/>
          </a:xfrm>
          <a:prstGeom prst="rect">
            <a:avLst/>
          </a:prstGeom>
          <a:noFill/>
        </p:spPr>
        <p:txBody>
          <a:bodyPr wrap="square">
            <a:spAutoFit/>
          </a:bodyPr>
          <a:lstStyle/>
          <a:p>
            <a:r>
              <a:rPr lang="en-US" altLang="en-US" dirty="0">
                <a:solidFill>
                  <a:srgbClr val="FF0000"/>
                </a:solidFill>
              </a:rPr>
              <a:t>Sensation</a:t>
            </a:r>
            <a:endParaRPr lang="en-IN"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P spid="15" grpId="0"/>
      <p:bldP spid="16" grpId="0"/>
      <p:bldP spid="18"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9D8E9BE-C3B0-49CD-BCF5-A1F8D7B8BAF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Imagination </a:t>
            </a:r>
            <a:r>
              <a:rPr lang="en-US" altLang="en-US"/>
              <a:t>not completely in line with Natural Acceptance </a:t>
            </a:r>
            <a:r>
              <a:rPr lang="en-US" altLang="en-US">
                <a:sym typeface="Wingdings" panose="05000000000000000000" pitchFamily="2" charset="2"/>
              </a:rPr>
              <a:t> Partial h</a:t>
            </a:r>
            <a:r>
              <a:rPr lang="en-US" altLang="en-US"/>
              <a:t>armony in the Self</a:t>
            </a:r>
          </a:p>
        </p:txBody>
      </p:sp>
      <p:graphicFrame>
        <p:nvGraphicFramePr>
          <p:cNvPr id="3" name="Table 2">
            <a:extLst>
              <a:ext uri="{FF2B5EF4-FFF2-40B4-BE49-F238E27FC236}">
                <a16:creationId xmlns:a16="http://schemas.microsoft.com/office/drawing/2014/main" id="{9A9E436E-4329-4583-A857-D44C3D4FA7CA}"/>
              </a:ext>
            </a:extLst>
          </p:cNvPr>
          <p:cNvGraphicFramePr>
            <a:graphicFrameLocks noGrp="1"/>
          </p:cNvGraphicFramePr>
          <p:nvPr>
            <p:extLst>
              <p:ext uri="{D42A27DB-BD31-4B8C-83A1-F6EECF244321}">
                <p14:modId xmlns:p14="http://schemas.microsoft.com/office/powerpoint/2010/main" val="3047998393"/>
              </p:ext>
            </p:extLst>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7677" name="Rectangle 10">
            <a:extLst>
              <a:ext uri="{FF2B5EF4-FFF2-40B4-BE49-F238E27FC236}">
                <a16:creationId xmlns:a16="http://schemas.microsoft.com/office/drawing/2014/main" id="{8B6F441B-DC95-4093-B78D-89BB0B74689C}"/>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DC544BC5-9A4B-4731-8D47-CCD02B866889}"/>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79" name="Rectangle 13">
            <a:extLst>
              <a:ext uri="{FF2B5EF4-FFF2-40B4-BE49-F238E27FC236}">
                <a16:creationId xmlns:a16="http://schemas.microsoft.com/office/drawing/2014/main" id="{409590D3-3F25-4854-A8F3-5759C7EC6468}"/>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7680" name="Rectangle 14">
            <a:extLst>
              <a:ext uri="{FF2B5EF4-FFF2-40B4-BE49-F238E27FC236}">
                <a16:creationId xmlns:a16="http://schemas.microsoft.com/office/drawing/2014/main" id="{C1F21A62-325A-422C-8F2A-7AE29EC6E68D}"/>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451CCB9A-2DAA-4AC7-A72C-67813F731AB3}"/>
              </a:ext>
            </a:extLst>
          </p:cNvPr>
          <p:cNvCxnSpPr>
            <a:endCxn id="27679"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F4F56E1-780D-4442-A7C5-BBAE6145C57A}"/>
              </a:ext>
            </a:extLst>
          </p:cNvPr>
          <p:cNvCxnSpPr>
            <a:endCxn id="27680"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687" name="Group 45">
            <a:extLst>
              <a:ext uri="{FF2B5EF4-FFF2-40B4-BE49-F238E27FC236}">
                <a16:creationId xmlns:a16="http://schemas.microsoft.com/office/drawing/2014/main" id="{4F741300-0D1D-4B71-8F99-97161C882584}"/>
              </a:ext>
            </a:extLst>
          </p:cNvPr>
          <p:cNvGrpSpPr>
            <a:grpSpLocks/>
          </p:cNvGrpSpPr>
          <p:nvPr/>
        </p:nvGrpSpPr>
        <p:grpSpPr bwMode="auto">
          <a:xfrm>
            <a:off x="8229600" y="4876800"/>
            <a:ext cx="2667000" cy="1336675"/>
            <a:chOff x="6324600" y="4988560"/>
            <a:chExt cx="2667000" cy="1336040"/>
          </a:xfrm>
        </p:grpSpPr>
        <p:sp>
          <p:nvSpPr>
            <p:cNvPr id="27707" name="Text Box 13">
              <a:extLst>
                <a:ext uri="{FF2B5EF4-FFF2-40B4-BE49-F238E27FC236}">
                  <a16:creationId xmlns:a16="http://schemas.microsoft.com/office/drawing/2014/main" id="{E2C86E62-20AF-4AD7-B5E6-31225EED32CB}"/>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27708" name="AutoShape 14">
              <a:extLst>
                <a:ext uri="{FF2B5EF4-FFF2-40B4-BE49-F238E27FC236}">
                  <a16:creationId xmlns:a16="http://schemas.microsoft.com/office/drawing/2014/main" id="{671EDA87-A191-441C-8E83-D6DD2E4E3877}"/>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7709" name="AutoShape 11">
              <a:extLst>
                <a:ext uri="{FF2B5EF4-FFF2-40B4-BE49-F238E27FC236}">
                  <a16:creationId xmlns:a16="http://schemas.microsoft.com/office/drawing/2014/main" id="{6506BE53-9AB8-4805-B26D-023693AF0C73}"/>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9" name="Oval 4">
              <a:extLst>
                <a:ext uri="{FF2B5EF4-FFF2-40B4-BE49-F238E27FC236}">
                  <a16:creationId xmlns:a16="http://schemas.microsoft.com/office/drawing/2014/main" id="{30161332-0861-4F98-BA63-8B130C7F83F2}"/>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grpSp>
        <p:nvGrpSpPr>
          <p:cNvPr id="27689" name="Group 47">
            <a:extLst>
              <a:ext uri="{FF2B5EF4-FFF2-40B4-BE49-F238E27FC236}">
                <a16:creationId xmlns:a16="http://schemas.microsoft.com/office/drawing/2014/main" id="{8B0562D3-F57E-4966-B287-8A036C40D192}"/>
              </a:ext>
            </a:extLst>
          </p:cNvPr>
          <p:cNvGrpSpPr>
            <a:grpSpLocks/>
          </p:cNvGrpSpPr>
          <p:nvPr/>
        </p:nvGrpSpPr>
        <p:grpSpPr bwMode="auto">
          <a:xfrm>
            <a:off x="1524000" y="2209800"/>
            <a:ext cx="5259388" cy="838200"/>
            <a:chOff x="0" y="2209800"/>
            <a:chExt cx="5259388" cy="838200"/>
          </a:xfrm>
        </p:grpSpPr>
        <p:sp>
          <p:nvSpPr>
            <p:cNvPr id="27699" name="Text Box 7">
              <a:extLst>
                <a:ext uri="{FF2B5EF4-FFF2-40B4-BE49-F238E27FC236}">
                  <a16:creationId xmlns:a16="http://schemas.microsoft.com/office/drawing/2014/main" id="{5BCDA8A8-80BD-4492-A769-E3C0B619D89A}"/>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27700" name="AutoShape 8">
              <a:extLst>
                <a:ext uri="{FF2B5EF4-FFF2-40B4-BE49-F238E27FC236}">
                  <a16:creationId xmlns:a16="http://schemas.microsoft.com/office/drawing/2014/main" id="{FF7622CC-6603-4F24-8203-BAC5C8846173}"/>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7701" name="AutoShape 9">
              <a:extLst>
                <a:ext uri="{FF2B5EF4-FFF2-40B4-BE49-F238E27FC236}">
                  <a16:creationId xmlns:a16="http://schemas.microsoft.com/office/drawing/2014/main" id="{BB079704-48F0-4D81-9C81-39D53C0237D8}"/>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Oval 4">
              <a:extLst>
                <a:ext uri="{FF2B5EF4-FFF2-40B4-BE49-F238E27FC236}">
                  <a16:creationId xmlns:a16="http://schemas.microsoft.com/office/drawing/2014/main" id="{82350D0D-E369-491E-B83D-70A2F0D2E58F}"/>
                </a:ext>
              </a:extLst>
            </p:cNvPr>
            <p:cNvSpPr/>
            <p:nvPr/>
          </p:nvSpPr>
          <p:spPr bwMode="auto">
            <a:xfrm>
              <a:off x="1925638" y="2230438"/>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pic>
        <p:nvPicPr>
          <p:cNvPr id="27690" name="Picture 28" descr="Picture1.png">
            <a:extLst>
              <a:ext uri="{FF2B5EF4-FFF2-40B4-BE49-F238E27FC236}">
                <a16:creationId xmlns:a16="http://schemas.microsoft.com/office/drawing/2014/main" id="{19F832A3-6D6D-4712-8E75-FD9276BB00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7375" y="2560638"/>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92" name="Group 5">
            <a:extLst>
              <a:ext uri="{FF2B5EF4-FFF2-40B4-BE49-F238E27FC236}">
                <a16:creationId xmlns:a16="http://schemas.microsoft.com/office/drawing/2014/main" id="{2CC5BD80-3B43-445D-9991-8C536A589006}"/>
              </a:ext>
            </a:extLst>
          </p:cNvPr>
          <p:cNvGrpSpPr>
            <a:grpSpLocks/>
          </p:cNvGrpSpPr>
          <p:nvPr/>
        </p:nvGrpSpPr>
        <p:grpSpPr bwMode="auto">
          <a:xfrm>
            <a:off x="1981200" y="4800600"/>
            <a:ext cx="1447800" cy="457200"/>
            <a:chOff x="457200" y="4800600"/>
            <a:chExt cx="1447800" cy="457200"/>
          </a:xfrm>
        </p:grpSpPr>
        <p:cxnSp>
          <p:nvCxnSpPr>
            <p:cNvPr id="35" name="Straight Arrow Connector 34">
              <a:extLst>
                <a:ext uri="{FF2B5EF4-FFF2-40B4-BE49-F238E27FC236}">
                  <a16:creationId xmlns:a16="http://schemas.microsoft.com/office/drawing/2014/main" id="{8173884D-ABE1-476F-8031-0C62528AA584}"/>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256A3C7-3A5E-4236-AE17-11A6F43A7F4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698" name="Rectangle 4">
              <a:extLst>
                <a:ext uri="{FF2B5EF4-FFF2-40B4-BE49-F238E27FC236}">
                  <a16:creationId xmlns:a16="http://schemas.microsoft.com/office/drawing/2014/main" id="{DC18749B-547C-4285-915B-741474321833}"/>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7695" name="TextBox 39">
            <a:extLst>
              <a:ext uri="{FF2B5EF4-FFF2-40B4-BE49-F238E27FC236}">
                <a16:creationId xmlns:a16="http://schemas.microsoft.com/office/drawing/2014/main" id="{8A3F576C-C5FF-4417-950C-90498480F212}"/>
              </a:ext>
            </a:extLst>
          </p:cNvPr>
          <p:cNvSpPr txBox="1">
            <a:spLocks noChangeArrowheads="1"/>
          </p:cNvSpPr>
          <p:nvPr/>
        </p:nvSpPr>
        <p:spPr bwMode="auto">
          <a:xfrm>
            <a:off x="5981700" y="3911600"/>
            <a:ext cx="2628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FFFFFF"/>
                </a:solidFill>
              </a:rPr>
              <a:t>Harmony?</a:t>
            </a:r>
          </a:p>
          <a:p>
            <a:pPr algn="ctr"/>
            <a:r>
              <a:rPr lang="en-IN" altLang="en-US" sz="2200" b="1">
                <a:solidFill>
                  <a:srgbClr val="FFFFFF"/>
                </a:solidFill>
              </a:rPr>
              <a:t>Contradiction?</a:t>
            </a:r>
            <a:endParaRPr lang="en-US" altLang="en-US" sz="2200" b="1">
              <a:solidFill>
                <a:srgbClr val="FFFFFF"/>
              </a:solidFill>
            </a:endParaRPr>
          </a:p>
        </p:txBody>
      </p:sp>
      <p:pic>
        <p:nvPicPr>
          <p:cNvPr id="38" name="Picture 37">
            <a:extLst>
              <a:ext uri="{FF2B5EF4-FFF2-40B4-BE49-F238E27FC236}">
                <a16:creationId xmlns:a16="http://schemas.microsoft.com/office/drawing/2014/main" id="{3B10407A-4D8A-4F91-8648-8A48E5492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sp>
        <p:nvSpPr>
          <p:cNvPr id="46" name="Rectangle 45">
            <a:extLst>
              <a:ext uri="{FF2B5EF4-FFF2-40B4-BE49-F238E27FC236}">
                <a16:creationId xmlns:a16="http://schemas.microsoft.com/office/drawing/2014/main" id="{73E10CEB-375D-45D3-9A0D-7CC47097FD4B}"/>
              </a:ext>
            </a:extLst>
          </p:cNvPr>
          <p:cNvSpPr>
            <a:spLocks noChangeArrowheads="1"/>
          </p:cNvSpPr>
          <p:nvPr/>
        </p:nvSpPr>
        <p:spPr bwMode="auto">
          <a:xfrm>
            <a:off x="8693311" y="2000150"/>
            <a:ext cx="196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a:t>
            </a:r>
            <a:r>
              <a:rPr lang="en-US" altLang="en-US" sz="2000" b="1" dirty="0" err="1">
                <a:solidFill>
                  <a:srgbClr val="000000"/>
                </a:solidFill>
                <a:cs typeface="Arial" panose="020B0604020202020204" pitchFamily="34" charset="0"/>
              </a:rPr>
              <a:t>organised</a:t>
            </a:r>
            <a:endParaRPr lang="en-US" altLang="en-US" sz="2000" b="1" dirty="0">
              <a:solidFill>
                <a:srgbClr val="000000"/>
              </a:solidFill>
              <a:cs typeface="Arial" panose="020B0604020202020204" pitchFamily="34" charset="0"/>
            </a:endParaRPr>
          </a:p>
          <a:p>
            <a:pPr eaLnBrk="1" hangingPunct="1">
              <a:spcAft>
                <a:spcPts val="1000"/>
              </a:spcAft>
            </a:pP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grpSp>
        <p:nvGrpSpPr>
          <p:cNvPr id="48" name="Group 46">
            <a:extLst>
              <a:ext uri="{FF2B5EF4-FFF2-40B4-BE49-F238E27FC236}">
                <a16:creationId xmlns:a16="http://schemas.microsoft.com/office/drawing/2014/main" id="{AE1D9753-00F8-4F3B-BD68-89218D2673B5}"/>
              </a:ext>
            </a:extLst>
          </p:cNvPr>
          <p:cNvGrpSpPr>
            <a:grpSpLocks/>
          </p:cNvGrpSpPr>
          <p:nvPr/>
        </p:nvGrpSpPr>
        <p:grpSpPr bwMode="auto">
          <a:xfrm>
            <a:off x="7772400" y="457200"/>
            <a:ext cx="4344987" cy="2362200"/>
            <a:chOff x="6323806" y="762000"/>
            <a:chExt cx="4343765" cy="2362200"/>
          </a:xfrm>
        </p:grpSpPr>
        <p:sp>
          <p:nvSpPr>
            <p:cNvPr id="49" name="Text Box 10">
              <a:extLst>
                <a:ext uri="{FF2B5EF4-FFF2-40B4-BE49-F238E27FC236}">
                  <a16:creationId xmlns:a16="http://schemas.microsoft.com/office/drawing/2014/main" id="{C8B126D9-D900-43E3-8417-287C71BA9AE9}"/>
                </a:ext>
              </a:extLst>
            </p:cNvPr>
            <p:cNvSpPr txBox="1">
              <a:spLocks noChangeArrowheads="1"/>
            </p:cNvSpPr>
            <p:nvPr/>
          </p:nvSpPr>
          <p:spPr bwMode="auto">
            <a:xfrm>
              <a:off x="7165975" y="762000"/>
              <a:ext cx="3501596"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vk/kkj ij tkap dj</a:t>
              </a:r>
            </a:p>
          </p:txBody>
        </p:sp>
        <p:cxnSp>
          <p:nvCxnSpPr>
            <p:cNvPr id="50" name="AutoShape 11">
              <a:extLst>
                <a:ext uri="{FF2B5EF4-FFF2-40B4-BE49-F238E27FC236}">
                  <a16:creationId xmlns:a16="http://schemas.microsoft.com/office/drawing/2014/main" id="{6372B0D4-A6C5-4FFA-98BD-4EAA99695790}"/>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51" name="AutoShape 12">
              <a:extLst>
                <a:ext uri="{FF2B5EF4-FFF2-40B4-BE49-F238E27FC236}">
                  <a16:creationId xmlns:a16="http://schemas.microsoft.com/office/drawing/2014/main" id="{338105B6-DB2A-4BF7-B76E-D5081CB730D9}"/>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3" name="Oval 4">
              <a:extLst>
                <a:ext uri="{FF2B5EF4-FFF2-40B4-BE49-F238E27FC236}">
                  <a16:creationId xmlns:a16="http://schemas.microsoft.com/office/drawing/2014/main" id="{F0704CC4-D08B-4E33-AF59-647BDB648615}"/>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9B30D6-2BD4-4576-9314-BEAA2E8663D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Imagination fully in line with Natural Acceptance </a:t>
            </a:r>
            <a:r>
              <a:rPr lang="en-US" altLang="en-US">
                <a:sym typeface="Wingdings" panose="05000000000000000000" pitchFamily="2" charset="2"/>
              </a:rPr>
              <a:t> </a:t>
            </a:r>
            <a:r>
              <a:rPr lang="en-US" altLang="en-US"/>
              <a:t>Harmony in the Self</a:t>
            </a:r>
          </a:p>
        </p:txBody>
      </p:sp>
      <p:sp>
        <p:nvSpPr>
          <p:cNvPr id="29699" name="Text Placeholder 5">
            <a:extLst>
              <a:ext uri="{FF2B5EF4-FFF2-40B4-BE49-F238E27FC236}">
                <a16:creationId xmlns:a16="http://schemas.microsoft.com/office/drawing/2014/main" id="{6379E8A4-76F7-4183-B5E5-03D35F4E852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3" name="Table 2">
            <a:extLst>
              <a:ext uri="{FF2B5EF4-FFF2-40B4-BE49-F238E27FC236}">
                <a16:creationId xmlns:a16="http://schemas.microsoft.com/office/drawing/2014/main" id="{C03FC9F5-A7C9-4C45-9576-34668F84AF8D}"/>
              </a:ext>
            </a:extLst>
          </p:cNvPr>
          <p:cNvGraphicFramePr>
            <a:graphicFrameLocks noGrp="1"/>
          </p:cNvGraphicFramePr>
          <p:nvPr>
            <p:extLst>
              <p:ext uri="{D42A27DB-BD31-4B8C-83A1-F6EECF244321}">
                <p14:modId xmlns:p14="http://schemas.microsoft.com/office/powerpoint/2010/main" val="2906632239"/>
              </p:ext>
            </p:extLst>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9726" name="Rectangle 10">
            <a:extLst>
              <a:ext uri="{FF2B5EF4-FFF2-40B4-BE49-F238E27FC236}">
                <a16:creationId xmlns:a16="http://schemas.microsoft.com/office/drawing/2014/main" id="{1EA76683-A04B-4B8C-8DA3-EBA10211A989}"/>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E9B21754-1211-44AF-A89F-BED7D4BEF125}"/>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8" name="Rectangle 13">
            <a:extLst>
              <a:ext uri="{FF2B5EF4-FFF2-40B4-BE49-F238E27FC236}">
                <a16:creationId xmlns:a16="http://schemas.microsoft.com/office/drawing/2014/main" id="{A477B096-B6B3-4869-8817-D6F374D3E4F0}"/>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729" name="Rectangle 14">
            <a:extLst>
              <a:ext uri="{FF2B5EF4-FFF2-40B4-BE49-F238E27FC236}">
                <a16:creationId xmlns:a16="http://schemas.microsoft.com/office/drawing/2014/main" id="{F6DB0A8D-6CFB-485A-8655-60D2ED889B50}"/>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37543930-E1D2-49EB-BAC5-4AA912F19A6C}"/>
              </a:ext>
            </a:extLst>
          </p:cNvPr>
          <p:cNvCxnSpPr>
            <a:endCxn id="29728"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749AB9-1770-48D3-A192-5933304752C3}"/>
              </a:ext>
            </a:extLst>
          </p:cNvPr>
          <p:cNvCxnSpPr>
            <a:endCxn id="29729"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732" name="Picture 28" descr="Picture1.png">
            <a:extLst>
              <a:ext uri="{FF2B5EF4-FFF2-40B4-BE49-F238E27FC236}">
                <a16:creationId xmlns:a16="http://schemas.microsoft.com/office/drawing/2014/main" id="{7E8BA094-7EF4-4D31-A8AB-2B2640142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83C0C60-8A3F-46AF-AD69-46635E721890}"/>
              </a:ext>
            </a:extLst>
          </p:cNvPr>
          <p:cNvSpPr/>
          <p:nvPr/>
        </p:nvSpPr>
        <p:spPr>
          <a:xfrm>
            <a:off x="5614988" y="1295400"/>
            <a:ext cx="2995612" cy="835025"/>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b="1" dirty="0">
                <a:solidFill>
                  <a:srgbClr val="FFFF00"/>
                </a:solidFill>
              </a:rPr>
              <a:t>Right Understanding </a:t>
            </a:r>
          </a:p>
          <a:p>
            <a:pPr algn="ctr">
              <a:defRPr/>
            </a:pPr>
            <a:r>
              <a:rPr lang="en-IN" sz="2200" b="1" dirty="0">
                <a:solidFill>
                  <a:srgbClr val="FFFF00"/>
                </a:solidFill>
              </a:rPr>
              <a:t>in the Self</a:t>
            </a:r>
          </a:p>
        </p:txBody>
      </p:sp>
      <p:sp>
        <p:nvSpPr>
          <p:cNvPr id="4" name="Oval 3">
            <a:extLst>
              <a:ext uri="{FF2B5EF4-FFF2-40B4-BE49-F238E27FC236}">
                <a16:creationId xmlns:a16="http://schemas.microsoft.com/office/drawing/2014/main" id="{E8CC534C-3A97-4221-8E21-CF93B0C147A6}"/>
              </a:ext>
            </a:extLst>
          </p:cNvPr>
          <p:cNvSpPr/>
          <p:nvPr/>
        </p:nvSpPr>
        <p:spPr>
          <a:xfrm>
            <a:off x="5865018" y="2544763"/>
            <a:ext cx="2895600" cy="271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r>
              <a:rPr lang="en-IN" b="1" dirty="0">
                <a:solidFill>
                  <a:prstClr val="black"/>
                </a:solidFill>
                <a:latin typeface="Arial" panose="020B0604020202020204" pitchFamily="34" charset="0"/>
                <a:cs typeface="Arial" panose="020B0604020202020204" pitchFamily="34" charset="0"/>
              </a:rPr>
              <a:t>Content of imagination</a:t>
            </a: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p:txBody>
      </p:sp>
      <p:sp>
        <p:nvSpPr>
          <p:cNvPr id="29735" name="Text Box 10">
            <a:extLst>
              <a:ext uri="{FF2B5EF4-FFF2-40B4-BE49-F238E27FC236}">
                <a16:creationId xmlns:a16="http://schemas.microsoft.com/office/drawing/2014/main" id="{91FD4279-D8C8-4A6F-A3F5-679BE48239CC}"/>
              </a:ext>
            </a:extLst>
          </p:cNvPr>
          <p:cNvSpPr txBox="1">
            <a:spLocks noChangeArrowheads="1"/>
          </p:cNvSpPr>
          <p:nvPr/>
        </p:nvSpPr>
        <p:spPr bwMode="auto">
          <a:xfrm>
            <a:off x="8842375" y="6096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sp>
        <p:nvSpPr>
          <p:cNvPr id="5" name="Arrow: Up-Down 4">
            <a:extLst>
              <a:ext uri="{FF2B5EF4-FFF2-40B4-BE49-F238E27FC236}">
                <a16:creationId xmlns:a16="http://schemas.microsoft.com/office/drawing/2014/main" id="{878A6734-E7E4-45B4-A802-F9DDFC73F079}"/>
              </a:ext>
            </a:extLst>
          </p:cNvPr>
          <p:cNvSpPr/>
          <p:nvPr/>
        </p:nvSpPr>
        <p:spPr>
          <a:xfrm>
            <a:off x="9193213" y="2655888"/>
            <a:ext cx="457200" cy="773112"/>
          </a:xfrm>
          <a:prstGeom prst="upDownArrow">
            <a:avLst/>
          </a:prstGeom>
          <a:solidFill>
            <a:srgbClr val="1E00AA"/>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42" name="Rectangle 4">
            <a:extLst>
              <a:ext uri="{FF2B5EF4-FFF2-40B4-BE49-F238E27FC236}">
                <a16:creationId xmlns:a16="http://schemas.microsoft.com/office/drawing/2014/main" id="{57CD7A1D-35E3-4330-BF1F-65D106923A55}"/>
              </a:ext>
            </a:extLst>
          </p:cNvPr>
          <p:cNvSpPr>
            <a:spLocks noChangeArrowheads="1"/>
          </p:cNvSpPr>
          <p:nvPr/>
        </p:nvSpPr>
        <p:spPr bwMode="auto">
          <a:xfrm>
            <a:off x="7210425" y="5548313"/>
            <a:ext cx="4829175" cy="8302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FF00"/>
                </a:solidFill>
              </a:rPr>
              <a:t>Happiness = To be in a state of Harmony</a:t>
            </a:r>
          </a:p>
          <a:p>
            <a:r>
              <a:rPr lang="en-US" altLang="en-US" sz="2800">
                <a:solidFill>
                  <a:srgbClr val="FFFF00"/>
                </a:solidFill>
                <a:latin typeface="Kruti Dev 010" pitchFamily="2" charset="0"/>
                <a:ea typeface="Kozuka Gothic Pro EL" pitchFamily="34" charset="-128"/>
              </a:rPr>
              <a:t>Lkq[k	   ¾ laxhr esa] O;oLFkk esa thuk</a:t>
            </a:r>
          </a:p>
        </p:txBody>
      </p:sp>
      <p:cxnSp>
        <p:nvCxnSpPr>
          <p:cNvPr id="20" name="Straight Arrow Connector 19">
            <a:extLst>
              <a:ext uri="{FF2B5EF4-FFF2-40B4-BE49-F238E27FC236}">
                <a16:creationId xmlns:a16="http://schemas.microsoft.com/office/drawing/2014/main" id="{3BDD95C8-A323-414A-B0C3-0897B2957689}"/>
              </a:ext>
            </a:extLst>
          </p:cNvPr>
          <p:cNvCxnSpPr>
            <a:cxnSpLocks/>
          </p:cNvCxnSpPr>
          <p:nvPr/>
        </p:nvCxnSpPr>
        <p:spPr bwMode="auto">
          <a:xfrm>
            <a:off x="7143750" y="2133600"/>
            <a:ext cx="0" cy="446088"/>
          </a:xfrm>
          <a:prstGeom prst="straightConnector1">
            <a:avLst/>
          </a:prstGeom>
          <a:ln w="25400">
            <a:tailEnd type="arrow"/>
          </a:ln>
        </p:spPr>
        <p:style>
          <a:lnRef idx="1">
            <a:schemeClr val="accent6"/>
          </a:lnRef>
          <a:fillRef idx="0">
            <a:schemeClr val="accent6"/>
          </a:fillRef>
          <a:effectRef idx="0">
            <a:schemeClr val="accent6"/>
          </a:effectRef>
          <a:fontRef idx="minor">
            <a:schemeClr val="tx1"/>
          </a:fontRef>
        </p:style>
      </p:cxnSp>
      <p:sp>
        <p:nvSpPr>
          <p:cNvPr id="29739" name="Rectangle 4">
            <a:extLst>
              <a:ext uri="{FF2B5EF4-FFF2-40B4-BE49-F238E27FC236}">
                <a16:creationId xmlns:a16="http://schemas.microsoft.com/office/drawing/2014/main" id="{2570A47B-0BBB-45ED-B7F3-DDFF327BD66C}"/>
              </a:ext>
            </a:extLst>
          </p:cNvPr>
          <p:cNvSpPr>
            <a:spLocks noChangeArrowheads="1"/>
          </p:cNvSpPr>
          <p:nvPr/>
        </p:nvSpPr>
        <p:spPr bwMode="auto">
          <a:xfrm>
            <a:off x="7172325" y="21336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Guiding</a:t>
            </a:r>
          </a:p>
        </p:txBody>
      </p:sp>
      <p:grpSp>
        <p:nvGrpSpPr>
          <p:cNvPr id="29742" name="Group 5">
            <a:extLst>
              <a:ext uri="{FF2B5EF4-FFF2-40B4-BE49-F238E27FC236}">
                <a16:creationId xmlns:a16="http://schemas.microsoft.com/office/drawing/2014/main" id="{FA5A00A4-A030-4628-93B9-51A4162CEEC4}"/>
              </a:ext>
            </a:extLst>
          </p:cNvPr>
          <p:cNvGrpSpPr>
            <a:grpSpLocks/>
          </p:cNvGrpSpPr>
          <p:nvPr/>
        </p:nvGrpSpPr>
        <p:grpSpPr bwMode="auto">
          <a:xfrm>
            <a:off x="1981200" y="4800600"/>
            <a:ext cx="1447800" cy="457200"/>
            <a:chOff x="457200" y="4800600"/>
            <a:chExt cx="1447800" cy="457200"/>
          </a:xfrm>
        </p:grpSpPr>
        <p:cxnSp>
          <p:nvCxnSpPr>
            <p:cNvPr id="25" name="Straight Arrow Connector 24">
              <a:extLst>
                <a:ext uri="{FF2B5EF4-FFF2-40B4-BE49-F238E27FC236}">
                  <a16:creationId xmlns:a16="http://schemas.microsoft.com/office/drawing/2014/main" id="{ADE38551-9AE4-464C-941A-F34F5259F81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32236C0-1C13-4BC9-B111-B442632DB8BE}"/>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750" name="Rectangle 4">
              <a:extLst>
                <a:ext uri="{FF2B5EF4-FFF2-40B4-BE49-F238E27FC236}">
                  <a16:creationId xmlns:a16="http://schemas.microsoft.com/office/drawing/2014/main" id="{D1144AA6-A803-447E-860A-7A535D298DC4}"/>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9743" name="Text Box 10">
            <a:extLst>
              <a:ext uri="{FF2B5EF4-FFF2-40B4-BE49-F238E27FC236}">
                <a16:creationId xmlns:a16="http://schemas.microsoft.com/office/drawing/2014/main" id="{3065869D-498C-4F6C-BD79-C2D96896676D}"/>
              </a:ext>
            </a:extLst>
          </p:cNvPr>
          <p:cNvSpPr txBox="1">
            <a:spLocks noChangeArrowheads="1"/>
          </p:cNvSpPr>
          <p:nvPr/>
        </p:nvSpPr>
        <p:spPr bwMode="auto">
          <a:xfrm>
            <a:off x="8937625" y="1371600"/>
            <a:ext cx="3271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Natural Acceptance </a:t>
            </a:r>
          </a:p>
          <a:p>
            <a:pPr eaLnBrk="1" hangingPunct="1">
              <a:spcAft>
                <a:spcPts val="1000"/>
              </a:spcAft>
            </a:pPr>
            <a:r>
              <a:rPr lang="en-US" altLang="en-US" sz="2000" b="1">
                <a:solidFill>
                  <a:srgbClr val="1E00AA"/>
                </a:solidFill>
              </a:rPr>
              <a:t>INTENTION</a:t>
            </a:r>
          </a:p>
          <a:p>
            <a:pPr eaLnBrk="1" hangingPunct="1">
              <a:spcAft>
                <a:spcPts val="1000"/>
              </a:spcAft>
            </a:pPr>
            <a:r>
              <a:rPr lang="en-US" altLang="en-US" sz="2000" b="1">
                <a:solidFill>
                  <a:srgbClr val="1E00AA"/>
                </a:solidFill>
              </a:rPr>
              <a:t>What I </a:t>
            </a:r>
            <a:r>
              <a:rPr lang="en-US" altLang="en-US" sz="2000" b="1">
                <a:solidFill>
                  <a:srgbClr val="002060"/>
                </a:solidFill>
              </a:rPr>
              <a:t>Really Want to </a:t>
            </a:r>
            <a:r>
              <a:rPr lang="en-US" altLang="en-US" sz="2000" b="1">
                <a:solidFill>
                  <a:srgbClr val="1E00AA"/>
                </a:solidFill>
              </a:rPr>
              <a:t>Be</a:t>
            </a:r>
          </a:p>
        </p:txBody>
      </p:sp>
      <p:sp>
        <p:nvSpPr>
          <p:cNvPr id="29744" name="Text Box 10">
            <a:extLst>
              <a:ext uri="{FF2B5EF4-FFF2-40B4-BE49-F238E27FC236}">
                <a16:creationId xmlns:a16="http://schemas.microsoft.com/office/drawing/2014/main" id="{EABC78F0-D604-49F6-9A44-B0096CB136A4}"/>
              </a:ext>
            </a:extLst>
          </p:cNvPr>
          <p:cNvSpPr txBox="1">
            <a:spLocks noChangeArrowheads="1"/>
          </p:cNvSpPr>
          <p:nvPr/>
        </p:nvSpPr>
        <p:spPr bwMode="auto">
          <a:xfrm>
            <a:off x="8915400" y="3519488"/>
            <a:ext cx="32940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002060"/>
                </a:solidFill>
              </a:rPr>
              <a:t>COMPETENCE</a:t>
            </a:r>
          </a:p>
          <a:p>
            <a:pPr eaLnBrk="1" hangingPunct="1">
              <a:spcAft>
                <a:spcPts val="1000"/>
              </a:spcAft>
            </a:pPr>
            <a:r>
              <a:rPr lang="en-US" altLang="en-US" sz="2000" b="1">
                <a:solidFill>
                  <a:srgbClr val="002060"/>
                </a:solidFill>
              </a:rPr>
              <a:t>What I Am</a:t>
            </a:r>
          </a:p>
        </p:txBody>
      </p:sp>
      <p:sp>
        <p:nvSpPr>
          <p:cNvPr id="31" name="Right Brace 30">
            <a:extLst>
              <a:ext uri="{FF2B5EF4-FFF2-40B4-BE49-F238E27FC236}">
                <a16:creationId xmlns:a16="http://schemas.microsoft.com/office/drawing/2014/main" id="{E5B554C7-2D1B-45F2-B02C-4A71082FD4CE}"/>
              </a:ext>
            </a:extLst>
          </p:cNvPr>
          <p:cNvSpPr/>
          <p:nvPr/>
        </p:nvSpPr>
        <p:spPr>
          <a:xfrm>
            <a:off x="8686800" y="13716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2" name="Right Brace 31">
            <a:extLst>
              <a:ext uri="{FF2B5EF4-FFF2-40B4-BE49-F238E27FC236}">
                <a16:creationId xmlns:a16="http://schemas.microsoft.com/office/drawing/2014/main" id="{2FDD737D-8655-4E94-8EB0-84F2039E2A36}"/>
              </a:ext>
            </a:extLst>
          </p:cNvPr>
          <p:cNvSpPr/>
          <p:nvPr/>
        </p:nvSpPr>
        <p:spPr>
          <a:xfrm>
            <a:off x="8686800" y="2874963"/>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747" name="Rectangle 4">
            <a:extLst>
              <a:ext uri="{FF2B5EF4-FFF2-40B4-BE49-F238E27FC236}">
                <a16:creationId xmlns:a16="http://schemas.microsoft.com/office/drawing/2014/main" id="{F52C7022-C81B-4032-93B0-6C4D9CD20C9B}"/>
              </a:ext>
            </a:extLst>
          </p:cNvPr>
          <p:cNvSpPr>
            <a:spLocks noChangeArrowheads="1"/>
          </p:cNvSpPr>
          <p:nvPr/>
        </p:nvSpPr>
        <p:spPr bwMode="auto">
          <a:xfrm>
            <a:off x="9677400" y="28194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In harmony</a:t>
            </a:r>
          </a:p>
        </p:txBody>
      </p:sp>
      <p:pic>
        <p:nvPicPr>
          <p:cNvPr id="30" name="Picture 29">
            <a:extLst>
              <a:ext uri="{FF2B5EF4-FFF2-40B4-BE49-F238E27FC236}">
                <a16:creationId xmlns:a16="http://schemas.microsoft.com/office/drawing/2014/main" id="{D19EBB54-9154-4270-BA2D-B2DF3B9F8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9" y="5264150"/>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3096-EBD9-4AE4-92B1-DE50296C4AC1}"/>
              </a:ext>
            </a:extLst>
          </p:cNvPr>
          <p:cNvSpPr>
            <a:spLocks noGrp="1"/>
          </p:cNvSpPr>
          <p:nvPr>
            <p:ph type="title"/>
          </p:nvPr>
        </p:nvSpPr>
        <p:spPr/>
        <p:txBody>
          <a:bodyPr/>
          <a:lstStyle/>
          <a:p>
            <a:r>
              <a:rPr lang="en-IN" dirty="0"/>
              <a:t>Current State of the Self</a:t>
            </a:r>
          </a:p>
        </p:txBody>
      </p:sp>
      <p:pic>
        <p:nvPicPr>
          <p:cNvPr id="3" name="Picture 28" descr="Picture1.png">
            <a:extLst>
              <a:ext uri="{FF2B5EF4-FFF2-40B4-BE49-F238E27FC236}">
                <a16:creationId xmlns:a16="http://schemas.microsoft.com/office/drawing/2014/main" id="{B06F4777-C6E1-4FF1-9DC1-40CD480EB7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7F1AD9-D894-4072-839D-5AD83226C6D4}"/>
              </a:ext>
            </a:extLst>
          </p:cNvPr>
          <p:cNvSpPr>
            <a:spLocks noChangeArrowheads="1"/>
          </p:cNvSpPr>
          <p:nvPr/>
        </p:nvSpPr>
        <p:spPr bwMode="auto">
          <a:xfrm>
            <a:off x="1295400" y="2485390"/>
            <a:ext cx="18367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p>
          <a:p>
            <a:pPr eaLnBrk="1" hangingPunct="1">
              <a:spcAft>
                <a:spcPts val="1000"/>
              </a:spcAft>
            </a:pP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grpSp>
        <p:nvGrpSpPr>
          <p:cNvPr id="6" name="Group 47">
            <a:extLst>
              <a:ext uri="{FF2B5EF4-FFF2-40B4-BE49-F238E27FC236}">
                <a16:creationId xmlns:a16="http://schemas.microsoft.com/office/drawing/2014/main" id="{D53858EE-9F08-4D3A-9CB2-22844107FC91}"/>
              </a:ext>
            </a:extLst>
          </p:cNvPr>
          <p:cNvGrpSpPr>
            <a:grpSpLocks/>
          </p:cNvGrpSpPr>
          <p:nvPr/>
        </p:nvGrpSpPr>
        <p:grpSpPr bwMode="auto">
          <a:xfrm>
            <a:off x="1295400" y="1462087"/>
            <a:ext cx="4155281" cy="1067753"/>
            <a:chOff x="0" y="2209800"/>
            <a:chExt cx="4155281" cy="1067753"/>
          </a:xfrm>
        </p:grpSpPr>
        <p:sp>
          <p:nvSpPr>
            <p:cNvPr id="7" name="Text Box 7">
              <a:extLst>
                <a:ext uri="{FF2B5EF4-FFF2-40B4-BE49-F238E27FC236}">
                  <a16:creationId xmlns:a16="http://schemas.microsoft.com/office/drawing/2014/main" id="{FBD12F01-A769-422A-A24D-28FA8BE17B26}"/>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Preconditioning</a:t>
              </a:r>
            </a:p>
            <a:p>
              <a:pPr eaLnBrk="1" hangingPunct="1">
                <a:spcAft>
                  <a:spcPts val="1000"/>
                </a:spcAft>
              </a:pPr>
              <a:r>
                <a:rPr lang="en-US" altLang="en-US" sz="2800" dirty="0" err="1">
                  <a:solidFill>
                    <a:srgbClr val="1E00AA"/>
                  </a:solidFill>
                  <a:latin typeface="Kruti Dev 010" pitchFamily="2" charset="0"/>
                </a:rPr>
                <a:t>ekU;rk</a:t>
              </a:r>
              <a:endParaRPr lang="en-US" altLang="en-US" sz="2800" dirty="0">
                <a:solidFill>
                  <a:srgbClr val="1E00AA"/>
                </a:solidFill>
                <a:latin typeface="Kruti Dev 010" pitchFamily="2" charset="0"/>
              </a:endParaRPr>
            </a:p>
          </p:txBody>
        </p:sp>
        <p:cxnSp>
          <p:nvCxnSpPr>
            <p:cNvPr id="8" name="AutoShape 8">
              <a:extLst>
                <a:ext uri="{FF2B5EF4-FFF2-40B4-BE49-F238E27FC236}">
                  <a16:creationId xmlns:a16="http://schemas.microsoft.com/office/drawing/2014/main" id="{51E8C802-CA33-4DA0-B323-7CDB48DE2653}"/>
                </a:ext>
              </a:extLst>
            </p:cNvPr>
            <p:cNvCxnSpPr>
              <a:cxnSpLocks noChangeShapeType="1"/>
            </p:cNvCxnSpPr>
            <p:nvPr/>
          </p:nvCxnSpPr>
          <p:spPr bwMode="auto">
            <a:xfrm>
              <a:off x="2057400" y="2590799"/>
              <a:ext cx="2097881" cy="1270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 name="AutoShape 9">
              <a:extLst>
                <a:ext uri="{FF2B5EF4-FFF2-40B4-BE49-F238E27FC236}">
                  <a16:creationId xmlns:a16="http://schemas.microsoft.com/office/drawing/2014/main" id="{A27A492F-FEDD-48AB-9F57-9B59A4032122}"/>
                </a:ext>
              </a:extLst>
            </p:cNvPr>
            <p:cNvCxnSpPr>
              <a:cxnSpLocks noChangeShapeType="1"/>
            </p:cNvCxnSpPr>
            <p:nvPr/>
          </p:nvCxnSpPr>
          <p:spPr bwMode="auto">
            <a:xfrm>
              <a:off x="4155281" y="2590799"/>
              <a:ext cx="0" cy="686754"/>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 name="Oval 4">
              <a:extLst>
                <a:ext uri="{FF2B5EF4-FFF2-40B4-BE49-F238E27FC236}">
                  <a16:creationId xmlns:a16="http://schemas.microsoft.com/office/drawing/2014/main" id="{122FCCC9-0D34-420D-AA9C-7C4DE71F3354}"/>
                </a:ext>
              </a:extLst>
            </p:cNvPr>
            <p:cNvSpPr/>
            <p:nvPr/>
          </p:nvSpPr>
          <p:spPr bwMode="auto">
            <a:xfrm>
              <a:off x="1379538" y="26035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sp>
        <p:nvSpPr>
          <p:cNvPr id="11" name="Rectangle 10">
            <a:extLst>
              <a:ext uri="{FF2B5EF4-FFF2-40B4-BE49-F238E27FC236}">
                <a16:creationId xmlns:a16="http://schemas.microsoft.com/office/drawing/2014/main" id="{0199AEC4-D18C-41B9-9BD1-35E322CB3DF9}"/>
              </a:ext>
            </a:extLst>
          </p:cNvPr>
          <p:cNvSpPr>
            <a:spLocks noChangeArrowheads="1"/>
          </p:cNvSpPr>
          <p:nvPr/>
        </p:nvSpPr>
        <p:spPr bwMode="auto">
          <a:xfrm>
            <a:off x="8685926" y="5477513"/>
            <a:ext cx="317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grpSp>
        <p:nvGrpSpPr>
          <p:cNvPr id="12" name="Group 45">
            <a:extLst>
              <a:ext uri="{FF2B5EF4-FFF2-40B4-BE49-F238E27FC236}">
                <a16:creationId xmlns:a16="http://schemas.microsoft.com/office/drawing/2014/main" id="{287F31A2-F0C0-46C2-B9AC-CB0DE3171405}"/>
              </a:ext>
            </a:extLst>
          </p:cNvPr>
          <p:cNvGrpSpPr>
            <a:grpSpLocks/>
          </p:cNvGrpSpPr>
          <p:nvPr/>
        </p:nvGrpSpPr>
        <p:grpSpPr bwMode="auto">
          <a:xfrm>
            <a:off x="7753508" y="4299508"/>
            <a:ext cx="3179681" cy="1188742"/>
            <a:chOff x="6324600" y="4502961"/>
            <a:chExt cx="2666933" cy="1188174"/>
          </a:xfrm>
        </p:grpSpPr>
        <p:sp>
          <p:nvSpPr>
            <p:cNvPr id="13" name="Text Box 13">
              <a:extLst>
                <a:ext uri="{FF2B5EF4-FFF2-40B4-BE49-F238E27FC236}">
                  <a16:creationId xmlns:a16="http://schemas.microsoft.com/office/drawing/2014/main" id="{FD6E32E2-BFDB-439C-90CC-92D9ABFE4B9A}"/>
                </a:ext>
              </a:extLst>
            </p:cNvPr>
            <p:cNvSpPr txBox="1">
              <a:spLocks noChangeArrowheads="1"/>
            </p:cNvSpPr>
            <p:nvPr/>
          </p:nvSpPr>
          <p:spPr bwMode="auto">
            <a:xfrm>
              <a:off x="7124633" y="5154901"/>
              <a:ext cx="1866900" cy="53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Sensation </a:t>
              </a:r>
              <a:r>
                <a:rPr lang="en-US" altLang="en-US" sz="2800" dirty="0" err="1">
                  <a:solidFill>
                    <a:srgbClr val="1E00AA"/>
                  </a:solidFill>
                  <a:latin typeface="Kruti Dev 010" pitchFamily="2" charset="0"/>
                </a:rPr>
                <a:t>laosnuk</a:t>
              </a:r>
              <a:endParaRPr lang="en-US" altLang="en-US" dirty="0">
                <a:solidFill>
                  <a:srgbClr val="000000"/>
                </a:solidFill>
              </a:endParaRPr>
            </a:p>
          </p:txBody>
        </p:sp>
        <p:cxnSp>
          <p:nvCxnSpPr>
            <p:cNvPr id="14" name="AutoShape 14">
              <a:extLst>
                <a:ext uri="{FF2B5EF4-FFF2-40B4-BE49-F238E27FC236}">
                  <a16:creationId xmlns:a16="http://schemas.microsoft.com/office/drawing/2014/main" id="{CC9B4A44-4B43-4505-AC24-11F02B83721D}"/>
                </a:ext>
              </a:extLst>
            </p:cNvPr>
            <p:cNvCxnSpPr>
              <a:cxnSpLocks noChangeShapeType="1"/>
            </p:cNvCxnSpPr>
            <p:nvPr/>
          </p:nvCxnSpPr>
          <p:spPr bwMode="auto">
            <a:xfrm flipV="1">
              <a:off x="6324600" y="4502961"/>
              <a:ext cx="0" cy="858662"/>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 name="AutoShape 11">
              <a:extLst>
                <a:ext uri="{FF2B5EF4-FFF2-40B4-BE49-F238E27FC236}">
                  <a16:creationId xmlns:a16="http://schemas.microsoft.com/office/drawing/2014/main" id="{5E269691-1C5F-46D7-84FD-F8773B6C08C6}"/>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16" name="Oval 4">
              <a:extLst>
                <a:ext uri="{FF2B5EF4-FFF2-40B4-BE49-F238E27FC236}">
                  <a16:creationId xmlns:a16="http://schemas.microsoft.com/office/drawing/2014/main" id="{CB60BAD7-D6A3-4EC5-9331-F9BA4AD52EA9}"/>
                </a:ext>
              </a:extLst>
            </p:cNvPr>
            <p:cNvSpPr/>
            <p:nvPr/>
          </p:nvSpPr>
          <p:spPr bwMode="auto">
            <a:xfrm>
              <a:off x="6705600" y="5105979"/>
              <a:ext cx="457200" cy="456983"/>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sp>
        <p:nvSpPr>
          <p:cNvPr id="17" name="Rectangle 16">
            <a:extLst>
              <a:ext uri="{FF2B5EF4-FFF2-40B4-BE49-F238E27FC236}">
                <a16:creationId xmlns:a16="http://schemas.microsoft.com/office/drawing/2014/main" id="{DB69AD27-B270-4BF0-8CE9-149E13C7D7E0}"/>
              </a:ext>
            </a:extLst>
          </p:cNvPr>
          <p:cNvSpPr>
            <a:spLocks noChangeArrowheads="1"/>
          </p:cNvSpPr>
          <p:nvPr/>
        </p:nvSpPr>
        <p:spPr bwMode="auto">
          <a:xfrm>
            <a:off x="8036718" y="2386927"/>
            <a:ext cx="196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a:t>
            </a:r>
            <a:r>
              <a:rPr lang="en-US" altLang="en-US" sz="2000" b="1" dirty="0" err="1">
                <a:solidFill>
                  <a:srgbClr val="000000"/>
                </a:solidFill>
                <a:cs typeface="Arial" panose="020B0604020202020204" pitchFamily="34" charset="0"/>
              </a:rPr>
              <a:t>organised</a:t>
            </a:r>
            <a:endParaRPr lang="en-US" altLang="en-US" sz="2000" b="1" dirty="0">
              <a:solidFill>
                <a:srgbClr val="000000"/>
              </a:solidFill>
              <a:cs typeface="Arial" panose="020B0604020202020204" pitchFamily="34" charset="0"/>
            </a:endParaRPr>
          </a:p>
          <a:p>
            <a:pPr eaLnBrk="1" hangingPunct="1">
              <a:spcAft>
                <a:spcPts val="1000"/>
              </a:spcAft>
            </a:pP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grpSp>
        <p:nvGrpSpPr>
          <p:cNvPr id="18" name="Group 46">
            <a:extLst>
              <a:ext uri="{FF2B5EF4-FFF2-40B4-BE49-F238E27FC236}">
                <a16:creationId xmlns:a16="http://schemas.microsoft.com/office/drawing/2014/main" id="{5F11AA01-18DB-4154-93BE-C61D2A845884}"/>
              </a:ext>
            </a:extLst>
          </p:cNvPr>
          <p:cNvGrpSpPr>
            <a:grpSpLocks/>
          </p:cNvGrpSpPr>
          <p:nvPr/>
        </p:nvGrpSpPr>
        <p:grpSpPr bwMode="auto">
          <a:xfrm>
            <a:off x="6781800" y="670373"/>
            <a:ext cx="4757336" cy="1579563"/>
            <a:chOff x="6019093" y="1214981"/>
            <a:chExt cx="4756000" cy="1579563"/>
          </a:xfrm>
        </p:grpSpPr>
        <p:sp>
          <p:nvSpPr>
            <p:cNvPr id="19" name="Text Box 10">
              <a:extLst>
                <a:ext uri="{FF2B5EF4-FFF2-40B4-BE49-F238E27FC236}">
                  <a16:creationId xmlns:a16="http://schemas.microsoft.com/office/drawing/2014/main" id="{4B3E2B18-C3AD-49C8-BDB7-3F7F38E4690B}"/>
                </a:ext>
              </a:extLst>
            </p:cNvPr>
            <p:cNvSpPr txBox="1">
              <a:spLocks noChangeArrowheads="1"/>
            </p:cNvSpPr>
            <p:nvPr/>
          </p:nvSpPr>
          <p:spPr bwMode="auto">
            <a:xfrm>
              <a:off x="7273497" y="1214981"/>
              <a:ext cx="3501596"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t>Self verification on the basis of Natural Acceptance </a:t>
              </a:r>
            </a:p>
            <a:p>
              <a:pPr eaLnBrk="1" hangingPunct="1">
                <a:spcAft>
                  <a:spcPts val="1000"/>
                </a:spcAft>
              </a:pPr>
              <a:r>
                <a:rPr lang="en-US" altLang="en-US" sz="2800" dirty="0" err="1">
                  <a:solidFill>
                    <a:srgbClr val="1E00AA"/>
                  </a:solidFill>
                  <a:latin typeface="Kruti Dev 010" pitchFamily="2" charset="0"/>
                </a:rPr>
                <a:t>lgt</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Loh</a:t>
              </a:r>
              <a:r>
                <a:rPr lang="en-US" altLang="en-US" sz="2800" dirty="0">
                  <a:solidFill>
                    <a:srgbClr val="1E00AA"/>
                  </a:solidFill>
                  <a:latin typeface="Kruti Dev 010" pitchFamily="2" charset="0"/>
                </a:rPr>
                <a:t>—</a:t>
              </a:r>
              <a:r>
                <a:rPr lang="en-US" altLang="en-US" sz="2800" dirty="0" err="1">
                  <a:solidFill>
                    <a:srgbClr val="1E00AA"/>
                  </a:solidFill>
                  <a:latin typeface="Kruti Dev 010" pitchFamily="2" charset="0"/>
                </a:rPr>
                <a:t>fr</a:t>
              </a:r>
              <a:r>
                <a:rPr lang="en-US" altLang="en-US" sz="2800" dirty="0">
                  <a:solidFill>
                    <a:srgbClr val="1E00AA"/>
                  </a:solidFill>
                  <a:latin typeface="Kruti Dev 010" pitchFamily="2" charset="0"/>
                </a:rPr>
                <a:t> ds </a:t>
              </a:r>
              <a:r>
                <a:rPr lang="en-US" altLang="en-US" sz="2800" dirty="0" err="1">
                  <a:solidFill>
                    <a:srgbClr val="1E00AA"/>
                  </a:solidFill>
                  <a:latin typeface="Kruti Dev 010" pitchFamily="2" charset="0"/>
                </a:rPr>
                <a:t>vk</a:t>
              </a:r>
              <a:r>
                <a:rPr lang="en-US" altLang="en-US" sz="2800" dirty="0">
                  <a:solidFill>
                    <a:srgbClr val="1E00AA"/>
                  </a:solidFill>
                  <a:latin typeface="Kruti Dev 010" pitchFamily="2" charset="0"/>
                </a:rPr>
                <a:t>/</a:t>
              </a:r>
              <a:r>
                <a:rPr lang="en-US" altLang="en-US" sz="2800" dirty="0" err="1">
                  <a:solidFill>
                    <a:srgbClr val="1E00AA"/>
                  </a:solidFill>
                  <a:latin typeface="Kruti Dev 010" pitchFamily="2" charset="0"/>
                </a:rPr>
                <a:t>kkj</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ij</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tkap</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dj</a:t>
              </a:r>
              <a:endParaRPr lang="en-US" altLang="en-US" sz="2800" dirty="0">
                <a:solidFill>
                  <a:srgbClr val="1E00AA"/>
                </a:solidFill>
                <a:latin typeface="Kruti Dev 010" pitchFamily="2" charset="0"/>
              </a:endParaRPr>
            </a:p>
          </p:txBody>
        </p:sp>
        <p:cxnSp>
          <p:nvCxnSpPr>
            <p:cNvPr id="20" name="AutoShape 12">
              <a:extLst>
                <a:ext uri="{FF2B5EF4-FFF2-40B4-BE49-F238E27FC236}">
                  <a16:creationId xmlns:a16="http://schemas.microsoft.com/office/drawing/2014/main" id="{61603478-9122-4577-B5DE-5EB4050808BF}"/>
                </a:ext>
              </a:extLst>
            </p:cNvPr>
            <p:cNvCxnSpPr>
              <a:cxnSpLocks noChangeShapeType="1"/>
            </p:cNvCxnSpPr>
            <p:nvPr/>
          </p:nvCxnSpPr>
          <p:spPr bwMode="auto">
            <a:xfrm>
              <a:off x="6019093" y="1549779"/>
              <a:ext cx="0" cy="1204629"/>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1" name="Oval 4">
              <a:extLst>
                <a:ext uri="{FF2B5EF4-FFF2-40B4-BE49-F238E27FC236}">
                  <a16:creationId xmlns:a16="http://schemas.microsoft.com/office/drawing/2014/main" id="{F3BEF2AC-451B-4D6D-898C-9760A6EC6A42}"/>
                </a:ext>
              </a:extLst>
            </p:cNvPr>
            <p:cNvSpPr/>
            <p:nvPr/>
          </p:nvSpPr>
          <p:spPr bwMode="auto">
            <a:xfrm>
              <a:off x="6594793" y="1365630"/>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cxnSp>
        <p:nvCxnSpPr>
          <p:cNvPr id="22" name="AutoShape 8">
            <a:extLst>
              <a:ext uri="{FF2B5EF4-FFF2-40B4-BE49-F238E27FC236}">
                <a16:creationId xmlns:a16="http://schemas.microsoft.com/office/drawing/2014/main" id="{E6040663-5765-4F35-95E9-77E44807480B}"/>
              </a:ext>
            </a:extLst>
          </p:cNvPr>
          <p:cNvCxnSpPr>
            <a:cxnSpLocks noChangeShapeType="1"/>
            <a:endCxn id="21" idx="2"/>
          </p:cNvCxnSpPr>
          <p:nvPr/>
        </p:nvCxnSpPr>
        <p:spPr bwMode="auto">
          <a:xfrm>
            <a:off x="6781800" y="1011522"/>
            <a:ext cx="575862" cy="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02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a:extLst>
              <a:ext uri="{FF2B5EF4-FFF2-40B4-BE49-F238E27FC236}">
                <a16:creationId xmlns:a16="http://schemas.microsoft.com/office/drawing/2014/main" id="{5F86F0A9-C6C4-4147-84BC-DF7D8F9939F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lgn="ctr">
              <a:buNone/>
            </a:pPr>
            <a:r>
              <a:rPr lang="en-IN" altLang="en-US" sz="2000" dirty="0"/>
              <a:t>Imagination partially guided by natural acceptance</a:t>
            </a:r>
          </a:p>
          <a:p>
            <a:pPr marL="0" indent="0">
              <a:buFont typeface="Arial" panose="020B0604020202020204" pitchFamily="34" charset="0"/>
              <a:buNone/>
            </a:pPr>
            <a:endParaRPr lang="en-IN" altLang="en-US" sz="2000" dirty="0"/>
          </a:p>
        </p:txBody>
      </p:sp>
      <p:sp>
        <p:nvSpPr>
          <p:cNvPr id="31747" name="Content Placeholder 5">
            <a:extLst>
              <a:ext uri="{FF2B5EF4-FFF2-40B4-BE49-F238E27FC236}">
                <a16:creationId xmlns:a16="http://schemas.microsoft.com/office/drawing/2014/main" id="{433BB74C-6CD0-4F7A-AE12-2162B22D921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lgn="ctr">
              <a:buNone/>
            </a:pPr>
            <a:r>
              <a:rPr lang="en-IN" altLang="en-US" sz="2000" dirty="0"/>
              <a:t>Developed Self: Imagination fully guided by </a:t>
            </a:r>
          </a:p>
          <a:p>
            <a:pPr marL="0" indent="0" algn="ctr">
              <a:buNone/>
            </a:pPr>
            <a:r>
              <a:rPr lang="en-IN" altLang="en-US" sz="2000" dirty="0"/>
              <a:t>natural acceptance, right understanding</a:t>
            </a:r>
          </a:p>
        </p:txBody>
      </p:sp>
      <p:sp>
        <p:nvSpPr>
          <p:cNvPr id="31748" name="Title 3">
            <a:extLst>
              <a:ext uri="{FF2B5EF4-FFF2-40B4-BE49-F238E27FC236}">
                <a16:creationId xmlns:a16="http://schemas.microsoft.com/office/drawing/2014/main" id="{FA938275-8BD3-4C86-A209-F6E392B84E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Self in Disharmony – Unhappy Self			Self in Harmony – Happy Self			</a:t>
            </a:r>
            <a:endParaRPr lang="en-IN" altLang="en-US" dirty="0"/>
          </a:p>
        </p:txBody>
      </p:sp>
      <p:sp>
        <p:nvSpPr>
          <p:cNvPr id="8" name="Oval 7">
            <a:extLst>
              <a:ext uri="{FF2B5EF4-FFF2-40B4-BE49-F238E27FC236}">
                <a16:creationId xmlns:a16="http://schemas.microsoft.com/office/drawing/2014/main" id="{23B6B9CD-670C-410A-B904-57209A72C6DB}"/>
              </a:ext>
            </a:extLst>
          </p:cNvPr>
          <p:cNvSpPr/>
          <p:nvPr/>
        </p:nvSpPr>
        <p:spPr>
          <a:xfrm>
            <a:off x="7797853" y="592288"/>
            <a:ext cx="2895600" cy="2719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p:txBody>
      </p:sp>
      <p:grpSp>
        <p:nvGrpSpPr>
          <p:cNvPr id="31750" name="Group 12">
            <a:extLst>
              <a:ext uri="{FF2B5EF4-FFF2-40B4-BE49-F238E27FC236}">
                <a16:creationId xmlns:a16="http://schemas.microsoft.com/office/drawing/2014/main" id="{A37FF63C-6675-443D-99A8-8E0A83982D8E}"/>
              </a:ext>
            </a:extLst>
          </p:cNvPr>
          <p:cNvGrpSpPr>
            <a:grpSpLocks/>
          </p:cNvGrpSpPr>
          <p:nvPr/>
        </p:nvGrpSpPr>
        <p:grpSpPr bwMode="auto">
          <a:xfrm>
            <a:off x="8915400" y="4401252"/>
            <a:ext cx="2270125" cy="1787525"/>
            <a:chOff x="8247063" y="3505200"/>
            <a:chExt cx="2268537" cy="1787525"/>
          </a:xfrm>
        </p:grpSpPr>
        <p:pic>
          <p:nvPicPr>
            <p:cNvPr id="31758" name="Picture 7">
              <a:extLst>
                <a:ext uri="{FF2B5EF4-FFF2-40B4-BE49-F238E27FC236}">
                  <a16:creationId xmlns:a16="http://schemas.microsoft.com/office/drawing/2014/main" id="{5C147C6B-9B0F-4AE0-94DF-39C69FB2F9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3263" y="3844925"/>
              <a:ext cx="21923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Oval 8">
              <a:extLst>
                <a:ext uri="{FF2B5EF4-FFF2-40B4-BE49-F238E27FC236}">
                  <a16:creationId xmlns:a16="http://schemas.microsoft.com/office/drawing/2014/main" id="{F9C29F6D-E0B0-4863-A39A-68F44687A903}"/>
                </a:ext>
              </a:extLst>
            </p:cNvPr>
            <p:cNvSpPr>
              <a:spLocks noChangeAspect="1" noChangeArrowheads="1"/>
            </p:cNvSpPr>
            <p:nvPr/>
          </p:nvSpPr>
          <p:spPr bwMode="auto">
            <a:xfrm>
              <a:off x="8247063" y="3505200"/>
              <a:ext cx="1828800" cy="1787525"/>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grpSp>
      <p:pic>
        <p:nvPicPr>
          <p:cNvPr id="31751" name="Picture 2" descr="image">
            <a:extLst>
              <a:ext uri="{FF2B5EF4-FFF2-40B4-BE49-F238E27FC236}">
                <a16:creationId xmlns:a16="http://schemas.microsoft.com/office/drawing/2014/main" id="{B4E4FB58-E36D-43D7-BD3D-0AA83D1856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153" y="4887270"/>
            <a:ext cx="9017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Picture1.png">
            <a:extLst>
              <a:ext uri="{FF2B5EF4-FFF2-40B4-BE49-F238E27FC236}">
                <a16:creationId xmlns:a16="http://schemas.microsoft.com/office/drawing/2014/main" id="{7E3F2F8D-BB4F-49B5-A944-FE29A426A0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508" y="55558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6">
            <a:extLst>
              <a:ext uri="{FF2B5EF4-FFF2-40B4-BE49-F238E27FC236}">
                <a16:creationId xmlns:a16="http://schemas.microsoft.com/office/drawing/2014/main" id="{06B3C67E-2C14-4BFC-9CA8-8BCC4E6E798F}"/>
              </a:ext>
            </a:extLst>
          </p:cNvPr>
          <p:cNvGrpSpPr>
            <a:grpSpLocks/>
          </p:cNvGrpSpPr>
          <p:nvPr/>
        </p:nvGrpSpPr>
        <p:grpSpPr bwMode="auto">
          <a:xfrm>
            <a:off x="1479315" y="4401252"/>
            <a:ext cx="3429000" cy="1790700"/>
            <a:chOff x="5715000" y="530226"/>
            <a:chExt cx="3429000" cy="1789967"/>
          </a:xfrm>
        </p:grpSpPr>
        <p:sp>
          <p:nvSpPr>
            <p:cNvPr id="18" name="Freeform 22">
              <a:extLst>
                <a:ext uri="{FF2B5EF4-FFF2-40B4-BE49-F238E27FC236}">
                  <a16:creationId xmlns:a16="http://schemas.microsoft.com/office/drawing/2014/main" id="{9B52F96D-F716-4354-A81E-1A06A68162F1}"/>
                </a:ext>
              </a:extLst>
            </p:cNvPr>
            <p:cNvSpPr/>
            <p:nvPr/>
          </p:nvSpPr>
          <p:spPr>
            <a:xfrm>
              <a:off x="7307263" y="685737"/>
              <a:ext cx="1684337" cy="1450381"/>
            </a:xfrm>
            <a:custGeom>
              <a:avLst/>
              <a:gdLst>
                <a:gd name="connsiteX0" fmla="*/ 233916 w 1198038"/>
                <a:gd name="connsiteY0" fmla="*/ 999460 h 1450963"/>
                <a:gd name="connsiteX1" fmla="*/ 85061 w 1198038"/>
                <a:gd name="connsiteY1" fmla="*/ 786809 h 1450963"/>
                <a:gd name="connsiteX2" fmla="*/ 42530 w 1198038"/>
                <a:gd name="connsiteY2" fmla="*/ 723014 h 1450963"/>
                <a:gd name="connsiteX3" fmla="*/ 106326 w 1198038"/>
                <a:gd name="connsiteY3" fmla="*/ 552893 h 1450963"/>
                <a:gd name="connsiteX4" fmla="*/ 127591 w 1198038"/>
                <a:gd name="connsiteY4" fmla="*/ 489098 h 1450963"/>
                <a:gd name="connsiteX5" fmla="*/ 212651 w 1198038"/>
                <a:gd name="connsiteY5" fmla="*/ 233916 h 1450963"/>
                <a:gd name="connsiteX6" fmla="*/ 276447 w 1198038"/>
                <a:gd name="connsiteY6" fmla="*/ 297712 h 1450963"/>
                <a:gd name="connsiteX7" fmla="*/ 297712 w 1198038"/>
                <a:gd name="connsiteY7" fmla="*/ 361507 h 1450963"/>
                <a:gd name="connsiteX8" fmla="*/ 340242 w 1198038"/>
                <a:gd name="connsiteY8" fmla="*/ 531628 h 1450963"/>
                <a:gd name="connsiteX9" fmla="*/ 404037 w 1198038"/>
                <a:gd name="connsiteY9" fmla="*/ 637953 h 1450963"/>
                <a:gd name="connsiteX10" fmla="*/ 425302 w 1198038"/>
                <a:gd name="connsiteY10" fmla="*/ 723014 h 1450963"/>
                <a:gd name="connsiteX11" fmla="*/ 467833 w 1198038"/>
                <a:gd name="connsiteY11" fmla="*/ 595423 h 1450963"/>
                <a:gd name="connsiteX12" fmla="*/ 701749 w 1198038"/>
                <a:gd name="connsiteY12" fmla="*/ 340242 h 1450963"/>
                <a:gd name="connsiteX13" fmla="*/ 786809 w 1198038"/>
                <a:gd name="connsiteY13" fmla="*/ 255181 h 1450963"/>
                <a:gd name="connsiteX14" fmla="*/ 425302 w 1198038"/>
                <a:gd name="connsiteY14" fmla="*/ 361507 h 1450963"/>
                <a:gd name="connsiteX15" fmla="*/ 297712 w 1198038"/>
                <a:gd name="connsiteY15" fmla="*/ 0 h 1450963"/>
                <a:gd name="connsiteX16" fmla="*/ 212651 w 1198038"/>
                <a:gd name="connsiteY16" fmla="*/ 21265 h 1450963"/>
                <a:gd name="connsiteX17" fmla="*/ 127591 w 1198038"/>
                <a:gd name="connsiteY17" fmla="*/ 148856 h 1450963"/>
                <a:gd name="connsiteX18" fmla="*/ 63796 w 1198038"/>
                <a:gd name="connsiteY18" fmla="*/ 191386 h 1450963"/>
                <a:gd name="connsiteX19" fmla="*/ 0 w 1198038"/>
                <a:gd name="connsiteY19" fmla="*/ 382772 h 1450963"/>
                <a:gd name="connsiteX20" fmla="*/ 127591 w 1198038"/>
                <a:gd name="connsiteY20" fmla="*/ 574158 h 1450963"/>
                <a:gd name="connsiteX21" fmla="*/ 659219 w 1198038"/>
                <a:gd name="connsiteY21" fmla="*/ 956930 h 1450963"/>
                <a:gd name="connsiteX22" fmla="*/ 786809 w 1198038"/>
                <a:gd name="connsiteY22" fmla="*/ 999460 h 1450963"/>
                <a:gd name="connsiteX23" fmla="*/ 935665 w 1198038"/>
                <a:gd name="connsiteY23" fmla="*/ 1084521 h 1450963"/>
                <a:gd name="connsiteX24" fmla="*/ 1190847 w 1198038"/>
                <a:gd name="connsiteY24" fmla="*/ 1254642 h 1450963"/>
                <a:gd name="connsiteX25" fmla="*/ 1169582 w 1198038"/>
                <a:gd name="connsiteY25" fmla="*/ 1339702 h 1450963"/>
                <a:gd name="connsiteX26" fmla="*/ 935665 w 1198038"/>
                <a:gd name="connsiteY26" fmla="*/ 1446028 h 1450963"/>
                <a:gd name="connsiteX27" fmla="*/ 659219 w 1198038"/>
                <a:gd name="connsiteY27" fmla="*/ 1403498 h 1450963"/>
                <a:gd name="connsiteX28" fmla="*/ 531628 w 1198038"/>
                <a:gd name="connsiteY28" fmla="*/ 1424763 h 1450963"/>
                <a:gd name="connsiteX29" fmla="*/ 510363 w 1198038"/>
                <a:gd name="connsiteY29" fmla="*/ 1339702 h 1450963"/>
                <a:gd name="connsiteX30" fmla="*/ 446568 w 1198038"/>
                <a:gd name="connsiteY30" fmla="*/ 1254642 h 1450963"/>
                <a:gd name="connsiteX31" fmla="*/ 425302 w 1198038"/>
                <a:gd name="connsiteY31" fmla="*/ 1190846 h 1450963"/>
                <a:gd name="connsiteX32" fmla="*/ 446568 w 1198038"/>
                <a:gd name="connsiteY32" fmla="*/ 1063256 h 1450963"/>
                <a:gd name="connsiteX33" fmla="*/ 595423 w 1198038"/>
                <a:gd name="connsiteY33" fmla="*/ 871870 h 1450963"/>
                <a:gd name="connsiteX34" fmla="*/ 723014 w 1198038"/>
                <a:gd name="connsiteY34" fmla="*/ 765544 h 1450963"/>
                <a:gd name="connsiteX35" fmla="*/ 744279 w 1198038"/>
                <a:gd name="connsiteY35" fmla="*/ 701749 h 1450963"/>
                <a:gd name="connsiteX36" fmla="*/ 701749 w 1198038"/>
                <a:gd name="connsiteY36" fmla="*/ 637953 h 1450963"/>
                <a:gd name="connsiteX37" fmla="*/ 276447 w 1198038"/>
                <a:gd name="connsiteY37" fmla="*/ 701749 h 1450963"/>
                <a:gd name="connsiteX38" fmla="*/ 106326 w 1198038"/>
                <a:gd name="connsiteY38" fmla="*/ 829339 h 1450963"/>
                <a:gd name="connsiteX39" fmla="*/ 85061 w 1198038"/>
                <a:gd name="connsiteY39" fmla="*/ 765544 h 1450963"/>
                <a:gd name="connsiteX40" fmla="*/ 148856 w 1198038"/>
                <a:gd name="connsiteY40" fmla="*/ 723014 h 1450963"/>
                <a:gd name="connsiteX41" fmla="*/ 276447 w 1198038"/>
                <a:gd name="connsiteY41" fmla="*/ 659219 h 1450963"/>
                <a:gd name="connsiteX42" fmla="*/ 340242 w 1198038"/>
                <a:gd name="connsiteY42" fmla="*/ 616688 h 1450963"/>
                <a:gd name="connsiteX43" fmla="*/ 935665 w 1198038"/>
                <a:gd name="connsiteY43" fmla="*/ 446567 h 1450963"/>
                <a:gd name="connsiteX44" fmla="*/ 489098 w 1198038"/>
                <a:gd name="connsiteY44" fmla="*/ 595423 h 1450963"/>
                <a:gd name="connsiteX45" fmla="*/ 318977 w 1198038"/>
                <a:gd name="connsiteY45" fmla="*/ 680484 h 1450963"/>
                <a:gd name="connsiteX46" fmla="*/ 191386 w 1198038"/>
                <a:gd name="connsiteY46" fmla="*/ 723014 h 1450963"/>
                <a:gd name="connsiteX47" fmla="*/ 212651 w 1198038"/>
                <a:gd name="connsiteY47" fmla="*/ 382772 h 1450963"/>
                <a:gd name="connsiteX48" fmla="*/ 318977 w 1198038"/>
                <a:gd name="connsiteY48" fmla="*/ 85060 h 1450963"/>
                <a:gd name="connsiteX49" fmla="*/ 255182 w 1198038"/>
                <a:gd name="connsiteY49" fmla="*/ 467833 h 1450963"/>
                <a:gd name="connsiteX50" fmla="*/ 276447 w 1198038"/>
                <a:gd name="connsiteY50" fmla="*/ 404037 h 1450963"/>
                <a:gd name="connsiteX51" fmla="*/ 340242 w 1198038"/>
                <a:gd name="connsiteY51" fmla="*/ 361507 h 1450963"/>
                <a:gd name="connsiteX52" fmla="*/ 489098 w 1198038"/>
                <a:gd name="connsiteY52" fmla="*/ 297712 h 1450963"/>
                <a:gd name="connsiteX53" fmla="*/ 531628 w 1198038"/>
                <a:gd name="connsiteY53" fmla="*/ 255181 h 1450963"/>
                <a:gd name="connsiteX54" fmla="*/ 552893 w 1198038"/>
                <a:gd name="connsiteY54" fmla="*/ 340242 h 1450963"/>
                <a:gd name="connsiteX0" fmla="*/ 233916 w 1198038"/>
                <a:gd name="connsiteY0" fmla="*/ 999460 h 1450963"/>
                <a:gd name="connsiteX1" fmla="*/ 85061 w 1198038"/>
                <a:gd name="connsiteY1" fmla="*/ 786809 h 1450963"/>
                <a:gd name="connsiteX2" fmla="*/ 42530 w 1198038"/>
                <a:gd name="connsiteY2" fmla="*/ 723014 h 1450963"/>
                <a:gd name="connsiteX3" fmla="*/ 106326 w 1198038"/>
                <a:gd name="connsiteY3" fmla="*/ 552893 h 1450963"/>
                <a:gd name="connsiteX4" fmla="*/ 127591 w 1198038"/>
                <a:gd name="connsiteY4" fmla="*/ 489098 h 1450963"/>
                <a:gd name="connsiteX5" fmla="*/ 212651 w 1198038"/>
                <a:gd name="connsiteY5" fmla="*/ 233916 h 1450963"/>
                <a:gd name="connsiteX6" fmla="*/ 276447 w 1198038"/>
                <a:gd name="connsiteY6" fmla="*/ 297712 h 1450963"/>
                <a:gd name="connsiteX7" fmla="*/ 297712 w 1198038"/>
                <a:gd name="connsiteY7" fmla="*/ 361507 h 1450963"/>
                <a:gd name="connsiteX8" fmla="*/ 340242 w 1198038"/>
                <a:gd name="connsiteY8" fmla="*/ 531628 h 1450963"/>
                <a:gd name="connsiteX9" fmla="*/ 404037 w 1198038"/>
                <a:gd name="connsiteY9" fmla="*/ 637953 h 1450963"/>
                <a:gd name="connsiteX10" fmla="*/ 425302 w 1198038"/>
                <a:gd name="connsiteY10" fmla="*/ 723014 h 1450963"/>
                <a:gd name="connsiteX11" fmla="*/ 467833 w 1198038"/>
                <a:gd name="connsiteY11" fmla="*/ 595423 h 1450963"/>
                <a:gd name="connsiteX12" fmla="*/ 701749 w 1198038"/>
                <a:gd name="connsiteY12" fmla="*/ 340242 h 1450963"/>
                <a:gd name="connsiteX13" fmla="*/ 786809 w 1198038"/>
                <a:gd name="connsiteY13" fmla="*/ 255181 h 1450963"/>
                <a:gd name="connsiteX14" fmla="*/ 425302 w 1198038"/>
                <a:gd name="connsiteY14" fmla="*/ 361507 h 1450963"/>
                <a:gd name="connsiteX15" fmla="*/ 297712 w 1198038"/>
                <a:gd name="connsiteY15" fmla="*/ 0 h 1450963"/>
                <a:gd name="connsiteX16" fmla="*/ 212651 w 1198038"/>
                <a:gd name="connsiteY16" fmla="*/ 21265 h 1450963"/>
                <a:gd name="connsiteX17" fmla="*/ 127591 w 1198038"/>
                <a:gd name="connsiteY17" fmla="*/ 148856 h 1450963"/>
                <a:gd name="connsiteX18" fmla="*/ 63796 w 1198038"/>
                <a:gd name="connsiteY18" fmla="*/ 191386 h 1450963"/>
                <a:gd name="connsiteX19" fmla="*/ 0 w 1198038"/>
                <a:gd name="connsiteY19" fmla="*/ 382772 h 1450963"/>
                <a:gd name="connsiteX20" fmla="*/ 127591 w 1198038"/>
                <a:gd name="connsiteY20" fmla="*/ 574158 h 1450963"/>
                <a:gd name="connsiteX21" fmla="*/ 659219 w 1198038"/>
                <a:gd name="connsiteY21" fmla="*/ 956930 h 1450963"/>
                <a:gd name="connsiteX22" fmla="*/ 786809 w 1198038"/>
                <a:gd name="connsiteY22" fmla="*/ 999460 h 1450963"/>
                <a:gd name="connsiteX23" fmla="*/ 935665 w 1198038"/>
                <a:gd name="connsiteY23" fmla="*/ 1084521 h 1450963"/>
                <a:gd name="connsiteX24" fmla="*/ 1190847 w 1198038"/>
                <a:gd name="connsiteY24" fmla="*/ 1254642 h 1450963"/>
                <a:gd name="connsiteX25" fmla="*/ 1169582 w 1198038"/>
                <a:gd name="connsiteY25" fmla="*/ 1339702 h 1450963"/>
                <a:gd name="connsiteX26" fmla="*/ 935665 w 1198038"/>
                <a:gd name="connsiteY26" fmla="*/ 1446028 h 1450963"/>
                <a:gd name="connsiteX27" fmla="*/ 659219 w 1198038"/>
                <a:gd name="connsiteY27" fmla="*/ 1403498 h 1450963"/>
                <a:gd name="connsiteX28" fmla="*/ 531628 w 1198038"/>
                <a:gd name="connsiteY28" fmla="*/ 1424763 h 1450963"/>
                <a:gd name="connsiteX29" fmla="*/ 510363 w 1198038"/>
                <a:gd name="connsiteY29" fmla="*/ 1339702 h 1450963"/>
                <a:gd name="connsiteX30" fmla="*/ 446568 w 1198038"/>
                <a:gd name="connsiteY30" fmla="*/ 1254642 h 1450963"/>
                <a:gd name="connsiteX31" fmla="*/ 425302 w 1198038"/>
                <a:gd name="connsiteY31" fmla="*/ 1190846 h 1450963"/>
                <a:gd name="connsiteX32" fmla="*/ 446568 w 1198038"/>
                <a:gd name="connsiteY32" fmla="*/ 1063256 h 1450963"/>
                <a:gd name="connsiteX33" fmla="*/ 595423 w 1198038"/>
                <a:gd name="connsiteY33" fmla="*/ 871870 h 1450963"/>
                <a:gd name="connsiteX34" fmla="*/ 723014 w 1198038"/>
                <a:gd name="connsiteY34" fmla="*/ 765544 h 1450963"/>
                <a:gd name="connsiteX35" fmla="*/ 744279 w 1198038"/>
                <a:gd name="connsiteY35" fmla="*/ 701749 h 1450963"/>
                <a:gd name="connsiteX36" fmla="*/ 701749 w 1198038"/>
                <a:gd name="connsiteY36" fmla="*/ 637953 h 1450963"/>
                <a:gd name="connsiteX37" fmla="*/ 276447 w 1198038"/>
                <a:gd name="connsiteY37" fmla="*/ 701749 h 1450963"/>
                <a:gd name="connsiteX38" fmla="*/ 106326 w 1198038"/>
                <a:gd name="connsiteY38" fmla="*/ 829339 h 1450963"/>
                <a:gd name="connsiteX39" fmla="*/ 85061 w 1198038"/>
                <a:gd name="connsiteY39" fmla="*/ 765544 h 1450963"/>
                <a:gd name="connsiteX40" fmla="*/ 148856 w 1198038"/>
                <a:gd name="connsiteY40" fmla="*/ 723014 h 1450963"/>
                <a:gd name="connsiteX41" fmla="*/ 276447 w 1198038"/>
                <a:gd name="connsiteY41" fmla="*/ 659219 h 1450963"/>
                <a:gd name="connsiteX42" fmla="*/ 340242 w 1198038"/>
                <a:gd name="connsiteY42" fmla="*/ 616688 h 1450963"/>
                <a:gd name="connsiteX43" fmla="*/ 935665 w 1198038"/>
                <a:gd name="connsiteY43" fmla="*/ 446567 h 1450963"/>
                <a:gd name="connsiteX44" fmla="*/ 489098 w 1198038"/>
                <a:gd name="connsiteY44" fmla="*/ 595423 h 1450963"/>
                <a:gd name="connsiteX45" fmla="*/ 318977 w 1198038"/>
                <a:gd name="connsiteY45" fmla="*/ 680484 h 1450963"/>
                <a:gd name="connsiteX46" fmla="*/ 191386 w 1198038"/>
                <a:gd name="connsiteY46" fmla="*/ 723014 h 1450963"/>
                <a:gd name="connsiteX47" fmla="*/ 212651 w 1198038"/>
                <a:gd name="connsiteY47" fmla="*/ 382772 h 1450963"/>
                <a:gd name="connsiteX48" fmla="*/ 318977 w 1198038"/>
                <a:gd name="connsiteY48" fmla="*/ 85060 h 1450963"/>
                <a:gd name="connsiteX49" fmla="*/ 255182 w 1198038"/>
                <a:gd name="connsiteY49" fmla="*/ 467833 h 1450963"/>
                <a:gd name="connsiteX50" fmla="*/ 276447 w 1198038"/>
                <a:gd name="connsiteY50" fmla="*/ 404037 h 1450963"/>
                <a:gd name="connsiteX51" fmla="*/ 340242 w 1198038"/>
                <a:gd name="connsiteY51" fmla="*/ 361507 h 1450963"/>
                <a:gd name="connsiteX52" fmla="*/ 489098 w 1198038"/>
                <a:gd name="connsiteY52" fmla="*/ 297712 h 1450963"/>
                <a:gd name="connsiteX53" fmla="*/ 531628 w 1198038"/>
                <a:gd name="connsiteY53" fmla="*/ 255181 h 1450963"/>
                <a:gd name="connsiteX54" fmla="*/ 552893 w 1198038"/>
                <a:gd name="connsiteY54" fmla="*/ 340242 h 1450963"/>
                <a:gd name="connsiteX0" fmla="*/ 233916 w 1316665"/>
                <a:gd name="connsiteY0" fmla="*/ 999460 h 1450963"/>
                <a:gd name="connsiteX1" fmla="*/ 85061 w 1316665"/>
                <a:gd name="connsiteY1" fmla="*/ 786809 h 1450963"/>
                <a:gd name="connsiteX2" fmla="*/ 42530 w 1316665"/>
                <a:gd name="connsiteY2" fmla="*/ 723014 h 1450963"/>
                <a:gd name="connsiteX3" fmla="*/ 106326 w 1316665"/>
                <a:gd name="connsiteY3" fmla="*/ 552893 h 1450963"/>
                <a:gd name="connsiteX4" fmla="*/ 127591 w 1316665"/>
                <a:gd name="connsiteY4" fmla="*/ 489098 h 1450963"/>
                <a:gd name="connsiteX5" fmla="*/ 212651 w 1316665"/>
                <a:gd name="connsiteY5" fmla="*/ 233916 h 1450963"/>
                <a:gd name="connsiteX6" fmla="*/ 276447 w 1316665"/>
                <a:gd name="connsiteY6" fmla="*/ 297712 h 1450963"/>
                <a:gd name="connsiteX7" fmla="*/ 297712 w 1316665"/>
                <a:gd name="connsiteY7" fmla="*/ 361507 h 1450963"/>
                <a:gd name="connsiteX8" fmla="*/ 340242 w 1316665"/>
                <a:gd name="connsiteY8" fmla="*/ 531628 h 1450963"/>
                <a:gd name="connsiteX9" fmla="*/ 404037 w 1316665"/>
                <a:gd name="connsiteY9" fmla="*/ 637953 h 1450963"/>
                <a:gd name="connsiteX10" fmla="*/ 425302 w 1316665"/>
                <a:gd name="connsiteY10" fmla="*/ 723014 h 1450963"/>
                <a:gd name="connsiteX11" fmla="*/ 467833 w 1316665"/>
                <a:gd name="connsiteY11" fmla="*/ 595423 h 1450963"/>
                <a:gd name="connsiteX12" fmla="*/ 701749 w 1316665"/>
                <a:gd name="connsiteY12" fmla="*/ 340242 h 1450963"/>
                <a:gd name="connsiteX13" fmla="*/ 786809 w 1316665"/>
                <a:gd name="connsiteY13" fmla="*/ 255181 h 1450963"/>
                <a:gd name="connsiteX14" fmla="*/ 425302 w 1316665"/>
                <a:gd name="connsiteY14" fmla="*/ 361507 h 1450963"/>
                <a:gd name="connsiteX15" fmla="*/ 297712 w 1316665"/>
                <a:gd name="connsiteY15" fmla="*/ 0 h 1450963"/>
                <a:gd name="connsiteX16" fmla="*/ 212651 w 1316665"/>
                <a:gd name="connsiteY16" fmla="*/ 21265 h 1450963"/>
                <a:gd name="connsiteX17" fmla="*/ 127591 w 1316665"/>
                <a:gd name="connsiteY17" fmla="*/ 148856 h 1450963"/>
                <a:gd name="connsiteX18" fmla="*/ 63796 w 1316665"/>
                <a:gd name="connsiteY18" fmla="*/ 191386 h 1450963"/>
                <a:gd name="connsiteX19" fmla="*/ 0 w 1316665"/>
                <a:gd name="connsiteY19" fmla="*/ 382772 h 1450963"/>
                <a:gd name="connsiteX20" fmla="*/ 127591 w 1316665"/>
                <a:gd name="connsiteY20" fmla="*/ 574158 h 1450963"/>
                <a:gd name="connsiteX21" fmla="*/ 659219 w 1316665"/>
                <a:gd name="connsiteY21" fmla="*/ 956930 h 1450963"/>
                <a:gd name="connsiteX22" fmla="*/ 786809 w 1316665"/>
                <a:gd name="connsiteY22" fmla="*/ 999460 h 1450963"/>
                <a:gd name="connsiteX23" fmla="*/ 935665 w 1316665"/>
                <a:gd name="connsiteY23" fmla="*/ 1084521 h 1450963"/>
                <a:gd name="connsiteX24" fmla="*/ 1190847 w 1316665"/>
                <a:gd name="connsiteY24" fmla="*/ 1254642 h 1450963"/>
                <a:gd name="connsiteX25" fmla="*/ 1169582 w 1316665"/>
                <a:gd name="connsiteY25" fmla="*/ 1339702 h 1450963"/>
                <a:gd name="connsiteX26" fmla="*/ 935665 w 1316665"/>
                <a:gd name="connsiteY26" fmla="*/ 1446028 h 1450963"/>
                <a:gd name="connsiteX27" fmla="*/ 659219 w 1316665"/>
                <a:gd name="connsiteY27" fmla="*/ 1403498 h 1450963"/>
                <a:gd name="connsiteX28" fmla="*/ 531628 w 1316665"/>
                <a:gd name="connsiteY28" fmla="*/ 1424763 h 1450963"/>
                <a:gd name="connsiteX29" fmla="*/ 510363 w 1316665"/>
                <a:gd name="connsiteY29" fmla="*/ 1339702 h 1450963"/>
                <a:gd name="connsiteX30" fmla="*/ 446568 w 1316665"/>
                <a:gd name="connsiteY30" fmla="*/ 1254642 h 1450963"/>
                <a:gd name="connsiteX31" fmla="*/ 425302 w 1316665"/>
                <a:gd name="connsiteY31" fmla="*/ 1190846 h 1450963"/>
                <a:gd name="connsiteX32" fmla="*/ 446568 w 1316665"/>
                <a:gd name="connsiteY32" fmla="*/ 1063256 h 1450963"/>
                <a:gd name="connsiteX33" fmla="*/ 595423 w 1316665"/>
                <a:gd name="connsiteY33" fmla="*/ 871870 h 1450963"/>
                <a:gd name="connsiteX34" fmla="*/ 723014 w 1316665"/>
                <a:gd name="connsiteY34" fmla="*/ 765544 h 1450963"/>
                <a:gd name="connsiteX35" fmla="*/ 744279 w 1316665"/>
                <a:gd name="connsiteY35" fmla="*/ 701749 h 1450963"/>
                <a:gd name="connsiteX36" fmla="*/ 701749 w 1316665"/>
                <a:gd name="connsiteY36" fmla="*/ 637953 h 1450963"/>
                <a:gd name="connsiteX37" fmla="*/ 276447 w 1316665"/>
                <a:gd name="connsiteY37" fmla="*/ 701749 h 1450963"/>
                <a:gd name="connsiteX38" fmla="*/ 106326 w 1316665"/>
                <a:gd name="connsiteY38" fmla="*/ 829339 h 1450963"/>
                <a:gd name="connsiteX39" fmla="*/ 85061 w 1316665"/>
                <a:gd name="connsiteY39" fmla="*/ 765544 h 1450963"/>
                <a:gd name="connsiteX40" fmla="*/ 148856 w 1316665"/>
                <a:gd name="connsiteY40" fmla="*/ 723014 h 1450963"/>
                <a:gd name="connsiteX41" fmla="*/ 276447 w 1316665"/>
                <a:gd name="connsiteY41" fmla="*/ 659219 h 1450963"/>
                <a:gd name="connsiteX42" fmla="*/ 340242 w 1316665"/>
                <a:gd name="connsiteY42" fmla="*/ 616688 h 1450963"/>
                <a:gd name="connsiteX43" fmla="*/ 1316665 w 1316665"/>
                <a:gd name="connsiteY43" fmla="*/ 446567 h 1450963"/>
                <a:gd name="connsiteX44" fmla="*/ 489098 w 1316665"/>
                <a:gd name="connsiteY44" fmla="*/ 595423 h 1450963"/>
                <a:gd name="connsiteX45" fmla="*/ 318977 w 1316665"/>
                <a:gd name="connsiteY45" fmla="*/ 680484 h 1450963"/>
                <a:gd name="connsiteX46" fmla="*/ 191386 w 1316665"/>
                <a:gd name="connsiteY46" fmla="*/ 723014 h 1450963"/>
                <a:gd name="connsiteX47" fmla="*/ 212651 w 1316665"/>
                <a:gd name="connsiteY47" fmla="*/ 382772 h 1450963"/>
                <a:gd name="connsiteX48" fmla="*/ 318977 w 1316665"/>
                <a:gd name="connsiteY48" fmla="*/ 85060 h 1450963"/>
                <a:gd name="connsiteX49" fmla="*/ 255182 w 1316665"/>
                <a:gd name="connsiteY49" fmla="*/ 467833 h 1450963"/>
                <a:gd name="connsiteX50" fmla="*/ 276447 w 1316665"/>
                <a:gd name="connsiteY50" fmla="*/ 404037 h 1450963"/>
                <a:gd name="connsiteX51" fmla="*/ 340242 w 1316665"/>
                <a:gd name="connsiteY51" fmla="*/ 361507 h 1450963"/>
                <a:gd name="connsiteX52" fmla="*/ 489098 w 1316665"/>
                <a:gd name="connsiteY52" fmla="*/ 297712 h 1450963"/>
                <a:gd name="connsiteX53" fmla="*/ 531628 w 1316665"/>
                <a:gd name="connsiteY53" fmla="*/ 255181 h 1450963"/>
                <a:gd name="connsiteX54" fmla="*/ 552893 w 1316665"/>
                <a:gd name="connsiteY54"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294262 w 1420080"/>
                <a:gd name="connsiteY24" fmla="*/ 1254642 h 1450963"/>
                <a:gd name="connsiteX25" fmla="*/ 1272997 w 1420080"/>
                <a:gd name="connsiteY25" fmla="*/ 1339702 h 1450963"/>
                <a:gd name="connsiteX26" fmla="*/ 1039080 w 1420080"/>
                <a:gd name="connsiteY26" fmla="*/ 1446028 h 1450963"/>
                <a:gd name="connsiteX27" fmla="*/ 762634 w 1420080"/>
                <a:gd name="connsiteY27" fmla="*/ 1403498 h 1450963"/>
                <a:gd name="connsiteX28" fmla="*/ 635043 w 1420080"/>
                <a:gd name="connsiteY28" fmla="*/ 1424763 h 1450963"/>
                <a:gd name="connsiteX29" fmla="*/ 613778 w 1420080"/>
                <a:gd name="connsiteY29" fmla="*/ 1339702 h 1450963"/>
                <a:gd name="connsiteX30" fmla="*/ 549983 w 1420080"/>
                <a:gd name="connsiteY30" fmla="*/ 1254642 h 1450963"/>
                <a:gd name="connsiteX31" fmla="*/ 528717 w 1420080"/>
                <a:gd name="connsiteY31" fmla="*/ 1190846 h 1450963"/>
                <a:gd name="connsiteX32" fmla="*/ 16583 w 1420080"/>
                <a:gd name="connsiteY32" fmla="*/ 1368056 h 1450963"/>
                <a:gd name="connsiteX33" fmla="*/ 698838 w 1420080"/>
                <a:gd name="connsiteY33" fmla="*/ 871870 h 1450963"/>
                <a:gd name="connsiteX34" fmla="*/ 826429 w 1420080"/>
                <a:gd name="connsiteY34" fmla="*/ 765544 h 1450963"/>
                <a:gd name="connsiteX35" fmla="*/ 847694 w 1420080"/>
                <a:gd name="connsiteY35" fmla="*/ 701749 h 1450963"/>
                <a:gd name="connsiteX36" fmla="*/ 805164 w 1420080"/>
                <a:gd name="connsiteY36" fmla="*/ 637953 h 1450963"/>
                <a:gd name="connsiteX37" fmla="*/ 379862 w 1420080"/>
                <a:gd name="connsiteY37" fmla="*/ 701749 h 1450963"/>
                <a:gd name="connsiteX38" fmla="*/ 209741 w 1420080"/>
                <a:gd name="connsiteY38" fmla="*/ 829339 h 1450963"/>
                <a:gd name="connsiteX39" fmla="*/ 188476 w 1420080"/>
                <a:gd name="connsiteY39" fmla="*/ 765544 h 1450963"/>
                <a:gd name="connsiteX40" fmla="*/ 252271 w 1420080"/>
                <a:gd name="connsiteY40" fmla="*/ 723014 h 1450963"/>
                <a:gd name="connsiteX41" fmla="*/ 379862 w 1420080"/>
                <a:gd name="connsiteY41" fmla="*/ 659219 h 1450963"/>
                <a:gd name="connsiteX42" fmla="*/ 443657 w 1420080"/>
                <a:gd name="connsiteY42" fmla="*/ 616688 h 1450963"/>
                <a:gd name="connsiteX43" fmla="*/ 1420080 w 1420080"/>
                <a:gd name="connsiteY43" fmla="*/ 446567 h 1450963"/>
                <a:gd name="connsiteX44" fmla="*/ 592513 w 1420080"/>
                <a:gd name="connsiteY44" fmla="*/ 595423 h 1450963"/>
                <a:gd name="connsiteX45" fmla="*/ 422392 w 1420080"/>
                <a:gd name="connsiteY45" fmla="*/ 680484 h 1450963"/>
                <a:gd name="connsiteX46" fmla="*/ 294801 w 1420080"/>
                <a:gd name="connsiteY46" fmla="*/ 723014 h 1450963"/>
                <a:gd name="connsiteX47" fmla="*/ 316066 w 1420080"/>
                <a:gd name="connsiteY47" fmla="*/ 382772 h 1450963"/>
                <a:gd name="connsiteX48" fmla="*/ 422392 w 1420080"/>
                <a:gd name="connsiteY48" fmla="*/ 85060 h 1450963"/>
                <a:gd name="connsiteX49" fmla="*/ 358597 w 1420080"/>
                <a:gd name="connsiteY49" fmla="*/ 467833 h 1450963"/>
                <a:gd name="connsiteX50" fmla="*/ 379862 w 1420080"/>
                <a:gd name="connsiteY50" fmla="*/ 404037 h 1450963"/>
                <a:gd name="connsiteX51" fmla="*/ 443657 w 1420080"/>
                <a:gd name="connsiteY51" fmla="*/ 361507 h 1450963"/>
                <a:gd name="connsiteX52" fmla="*/ 592513 w 1420080"/>
                <a:gd name="connsiteY52" fmla="*/ 297712 h 1450963"/>
                <a:gd name="connsiteX53" fmla="*/ 635043 w 1420080"/>
                <a:gd name="connsiteY53" fmla="*/ 255181 h 1450963"/>
                <a:gd name="connsiteX54" fmla="*/ 656308 w 1420080"/>
                <a:gd name="connsiteY54"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081611 w 1420080"/>
                <a:gd name="connsiteY24" fmla="*/ 1105786 h 1450963"/>
                <a:gd name="connsiteX25" fmla="*/ 1294262 w 1420080"/>
                <a:gd name="connsiteY25" fmla="*/ 1254642 h 1450963"/>
                <a:gd name="connsiteX26" fmla="*/ 1272997 w 1420080"/>
                <a:gd name="connsiteY26" fmla="*/ 1339702 h 1450963"/>
                <a:gd name="connsiteX27" fmla="*/ 1039080 w 1420080"/>
                <a:gd name="connsiteY27" fmla="*/ 1446028 h 1450963"/>
                <a:gd name="connsiteX28" fmla="*/ 762634 w 1420080"/>
                <a:gd name="connsiteY28" fmla="*/ 1403498 h 1450963"/>
                <a:gd name="connsiteX29" fmla="*/ 635043 w 1420080"/>
                <a:gd name="connsiteY29" fmla="*/ 1424763 h 1450963"/>
                <a:gd name="connsiteX30" fmla="*/ 613778 w 1420080"/>
                <a:gd name="connsiteY30" fmla="*/ 1339702 h 1450963"/>
                <a:gd name="connsiteX31" fmla="*/ 549983 w 1420080"/>
                <a:gd name="connsiteY31" fmla="*/ 1254642 h 1450963"/>
                <a:gd name="connsiteX32" fmla="*/ 528717 w 1420080"/>
                <a:gd name="connsiteY32" fmla="*/ 1190846 h 1450963"/>
                <a:gd name="connsiteX33" fmla="*/ 16583 w 1420080"/>
                <a:gd name="connsiteY33" fmla="*/ 1368056 h 1450963"/>
                <a:gd name="connsiteX34" fmla="*/ 698838 w 1420080"/>
                <a:gd name="connsiteY34" fmla="*/ 871870 h 1450963"/>
                <a:gd name="connsiteX35" fmla="*/ 826429 w 1420080"/>
                <a:gd name="connsiteY35" fmla="*/ 765544 h 1450963"/>
                <a:gd name="connsiteX36" fmla="*/ 847694 w 1420080"/>
                <a:gd name="connsiteY36" fmla="*/ 701749 h 1450963"/>
                <a:gd name="connsiteX37" fmla="*/ 805164 w 1420080"/>
                <a:gd name="connsiteY37" fmla="*/ 637953 h 1450963"/>
                <a:gd name="connsiteX38" fmla="*/ 379862 w 1420080"/>
                <a:gd name="connsiteY38" fmla="*/ 701749 h 1450963"/>
                <a:gd name="connsiteX39" fmla="*/ 209741 w 1420080"/>
                <a:gd name="connsiteY39" fmla="*/ 829339 h 1450963"/>
                <a:gd name="connsiteX40" fmla="*/ 188476 w 1420080"/>
                <a:gd name="connsiteY40" fmla="*/ 765544 h 1450963"/>
                <a:gd name="connsiteX41" fmla="*/ 252271 w 1420080"/>
                <a:gd name="connsiteY41" fmla="*/ 723014 h 1450963"/>
                <a:gd name="connsiteX42" fmla="*/ 379862 w 1420080"/>
                <a:gd name="connsiteY42" fmla="*/ 659219 h 1450963"/>
                <a:gd name="connsiteX43" fmla="*/ 443657 w 1420080"/>
                <a:gd name="connsiteY43" fmla="*/ 616688 h 1450963"/>
                <a:gd name="connsiteX44" fmla="*/ 1420080 w 1420080"/>
                <a:gd name="connsiteY44" fmla="*/ 446567 h 1450963"/>
                <a:gd name="connsiteX45" fmla="*/ 592513 w 1420080"/>
                <a:gd name="connsiteY45" fmla="*/ 595423 h 1450963"/>
                <a:gd name="connsiteX46" fmla="*/ 422392 w 1420080"/>
                <a:gd name="connsiteY46" fmla="*/ 680484 h 1450963"/>
                <a:gd name="connsiteX47" fmla="*/ 294801 w 1420080"/>
                <a:gd name="connsiteY47" fmla="*/ 723014 h 1450963"/>
                <a:gd name="connsiteX48" fmla="*/ 316066 w 1420080"/>
                <a:gd name="connsiteY48" fmla="*/ 382772 h 1450963"/>
                <a:gd name="connsiteX49" fmla="*/ 422392 w 1420080"/>
                <a:gd name="connsiteY49" fmla="*/ 85060 h 1450963"/>
                <a:gd name="connsiteX50" fmla="*/ 358597 w 1420080"/>
                <a:gd name="connsiteY50" fmla="*/ 467833 h 1450963"/>
                <a:gd name="connsiteX51" fmla="*/ 379862 w 1420080"/>
                <a:gd name="connsiteY51" fmla="*/ 404037 h 1450963"/>
                <a:gd name="connsiteX52" fmla="*/ 443657 w 1420080"/>
                <a:gd name="connsiteY52" fmla="*/ 361507 h 1450963"/>
                <a:gd name="connsiteX53" fmla="*/ 592513 w 1420080"/>
                <a:gd name="connsiteY53" fmla="*/ 297712 h 1450963"/>
                <a:gd name="connsiteX54" fmla="*/ 635043 w 1420080"/>
                <a:gd name="connsiteY54" fmla="*/ 255181 h 1450963"/>
                <a:gd name="connsiteX55" fmla="*/ 656308 w 1420080"/>
                <a:gd name="connsiteY55"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081611 w 1420080"/>
                <a:gd name="connsiteY24" fmla="*/ 1105786 h 1450963"/>
                <a:gd name="connsiteX25" fmla="*/ 1294262 w 1420080"/>
                <a:gd name="connsiteY25" fmla="*/ 1254642 h 1450963"/>
                <a:gd name="connsiteX26" fmla="*/ 1272997 w 1420080"/>
                <a:gd name="connsiteY26" fmla="*/ 1339702 h 1450963"/>
                <a:gd name="connsiteX27" fmla="*/ 1039080 w 1420080"/>
                <a:gd name="connsiteY27" fmla="*/ 1446028 h 1450963"/>
                <a:gd name="connsiteX28" fmla="*/ 762634 w 1420080"/>
                <a:gd name="connsiteY28" fmla="*/ 1403498 h 1450963"/>
                <a:gd name="connsiteX29" fmla="*/ 635043 w 1420080"/>
                <a:gd name="connsiteY29" fmla="*/ 1424763 h 1450963"/>
                <a:gd name="connsiteX30" fmla="*/ 613778 w 1420080"/>
                <a:gd name="connsiteY30" fmla="*/ 1339702 h 1450963"/>
                <a:gd name="connsiteX31" fmla="*/ 549983 w 1420080"/>
                <a:gd name="connsiteY31" fmla="*/ 1254642 h 1450963"/>
                <a:gd name="connsiteX32" fmla="*/ 528717 w 1420080"/>
                <a:gd name="connsiteY32" fmla="*/ 1190846 h 1450963"/>
                <a:gd name="connsiteX33" fmla="*/ 16583 w 1420080"/>
                <a:gd name="connsiteY33" fmla="*/ 1368056 h 1450963"/>
                <a:gd name="connsiteX34" fmla="*/ 698838 w 1420080"/>
                <a:gd name="connsiteY34" fmla="*/ 871870 h 1450963"/>
                <a:gd name="connsiteX35" fmla="*/ 826429 w 1420080"/>
                <a:gd name="connsiteY35" fmla="*/ 765544 h 1450963"/>
                <a:gd name="connsiteX36" fmla="*/ 847694 w 1420080"/>
                <a:gd name="connsiteY36" fmla="*/ 701749 h 1450963"/>
                <a:gd name="connsiteX37" fmla="*/ 805164 w 1420080"/>
                <a:gd name="connsiteY37" fmla="*/ 104553 h 1450963"/>
                <a:gd name="connsiteX38" fmla="*/ 379862 w 1420080"/>
                <a:gd name="connsiteY38" fmla="*/ 701749 h 1450963"/>
                <a:gd name="connsiteX39" fmla="*/ 209741 w 1420080"/>
                <a:gd name="connsiteY39" fmla="*/ 829339 h 1450963"/>
                <a:gd name="connsiteX40" fmla="*/ 188476 w 1420080"/>
                <a:gd name="connsiteY40" fmla="*/ 765544 h 1450963"/>
                <a:gd name="connsiteX41" fmla="*/ 252271 w 1420080"/>
                <a:gd name="connsiteY41" fmla="*/ 723014 h 1450963"/>
                <a:gd name="connsiteX42" fmla="*/ 379862 w 1420080"/>
                <a:gd name="connsiteY42" fmla="*/ 659219 h 1450963"/>
                <a:gd name="connsiteX43" fmla="*/ 443657 w 1420080"/>
                <a:gd name="connsiteY43" fmla="*/ 616688 h 1450963"/>
                <a:gd name="connsiteX44" fmla="*/ 1420080 w 1420080"/>
                <a:gd name="connsiteY44" fmla="*/ 446567 h 1450963"/>
                <a:gd name="connsiteX45" fmla="*/ 592513 w 1420080"/>
                <a:gd name="connsiteY45" fmla="*/ 595423 h 1450963"/>
                <a:gd name="connsiteX46" fmla="*/ 422392 w 1420080"/>
                <a:gd name="connsiteY46" fmla="*/ 680484 h 1450963"/>
                <a:gd name="connsiteX47" fmla="*/ 294801 w 1420080"/>
                <a:gd name="connsiteY47" fmla="*/ 723014 h 1450963"/>
                <a:gd name="connsiteX48" fmla="*/ 316066 w 1420080"/>
                <a:gd name="connsiteY48" fmla="*/ 382772 h 1450963"/>
                <a:gd name="connsiteX49" fmla="*/ 422392 w 1420080"/>
                <a:gd name="connsiteY49" fmla="*/ 85060 h 1450963"/>
                <a:gd name="connsiteX50" fmla="*/ 358597 w 1420080"/>
                <a:gd name="connsiteY50" fmla="*/ 467833 h 1450963"/>
                <a:gd name="connsiteX51" fmla="*/ 379862 w 1420080"/>
                <a:gd name="connsiteY51" fmla="*/ 404037 h 1450963"/>
                <a:gd name="connsiteX52" fmla="*/ 443657 w 1420080"/>
                <a:gd name="connsiteY52" fmla="*/ 361507 h 1450963"/>
                <a:gd name="connsiteX53" fmla="*/ 592513 w 1420080"/>
                <a:gd name="connsiteY53" fmla="*/ 297712 h 1450963"/>
                <a:gd name="connsiteX54" fmla="*/ 635043 w 1420080"/>
                <a:gd name="connsiteY54" fmla="*/ 255181 h 1450963"/>
                <a:gd name="connsiteX55" fmla="*/ 656308 w 1420080"/>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5591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16259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16259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84413" h="1450963">
                  <a:moveTo>
                    <a:pt x="601664" y="999460"/>
                  </a:moveTo>
                  <a:lnTo>
                    <a:pt x="452809" y="786809"/>
                  </a:lnTo>
                  <a:cubicBezTo>
                    <a:pt x="438261" y="765796"/>
                    <a:pt x="410278" y="723014"/>
                    <a:pt x="410278" y="723014"/>
                  </a:cubicBezTo>
                  <a:cubicBezTo>
                    <a:pt x="480291" y="617998"/>
                    <a:pt x="437286" y="700046"/>
                    <a:pt x="474074" y="552893"/>
                  </a:cubicBezTo>
                  <a:cubicBezTo>
                    <a:pt x="479510" y="531147"/>
                    <a:pt x="489441" y="510723"/>
                    <a:pt x="495339" y="489098"/>
                  </a:cubicBezTo>
                  <a:cubicBezTo>
                    <a:pt x="555601" y="268135"/>
                    <a:pt x="506281" y="382153"/>
                    <a:pt x="580399" y="233916"/>
                  </a:cubicBezTo>
                  <a:cubicBezTo>
                    <a:pt x="601664" y="255181"/>
                    <a:pt x="627513" y="272689"/>
                    <a:pt x="644195" y="297712"/>
                  </a:cubicBezTo>
                  <a:cubicBezTo>
                    <a:pt x="656629" y="316363"/>
                    <a:pt x="660024" y="339761"/>
                    <a:pt x="665460" y="361507"/>
                  </a:cubicBezTo>
                  <a:cubicBezTo>
                    <a:pt x="677592" y="410037"/>
                    <a:pt x="683685" y="483019"/>
                    <a:pt x="707990" y="531628"/>
                  </a:cubicBezTo>
                  <a:cubicBezTo>
                    <a:pt x="726474" y="568596"/>
                    <a:pt x="750520" y="602511"/>
                    <a:pt x="771785" y="637953"/>
                  </a:cubicBezTo>
                  <a:cubicBezTo>
                    <a:pt x="778873" y="666307"/>
                    <a:pt x="768732" y="739226"/>
                    <a:pt x="793050" y="723014"/>
                  </a:cubicBezTo>
                  <a:cubicBezTo>
                    <a:pt x="830352" y="698147"/>
                    <a:pt x="808682" y="631288"/>
                    <a:pt x="835581" y="595423"/>
                  </a:cubicBezTo>
                  <a:cubicBezTo>
                    <a:pt x="947494" y="446205"/>
                    <a:pt x="874313" y="535427"/>
                    <a:pt x="1069497" y="340242"/>
                  </a:cubicBezTo>
                  <a:cubicBezTo>
                    <a:pt x="1097850" y="311888"/>
                    <a:pt x="1192882" y="243389"/>
                    <a:pt x="1154557" y="255181"/>
                  </a:cubicBezTo>
                  <a:cubicBezTo>
                    <a:pt x="850177" y="348837"/>
                    <a:pt x="971645" y="316859"/>
                    <a:pt x="793050" y="361507"/>
                  </a:cubicBezTo>
                  <a:cubicBezTo>
                    <a:pt x="626370" y="194825"/>
                    <a:pt x="690887" y="305130"/>
                    <a:pt x="665460" y="0"/>
                  </a:cubicBezTo>
                  <a:cubicBezTo>
                    <a:pt x="637106" y="7088"/>
                    <a:pt x="602394" y="2019"/>
                    <a:pt x="580399" y="21265"/>
                  </a:cubicBezTo>
                  <a:cubicBezTo>
                    <a:pt x="541931" y="54924"/>
                    <a:pt x="537869" y="120503"/>
                    <a:pt x="495339" y="148856"/>
                  </a:cubicBezTo>
                  <a:lnTo>
                    <a:pt x="431544" y="191386"/>
                  </a:lnTo>
                  <a:cubicBezTo>
                    <a:pt x="418025" y="225183"/>
                    <a:pt x="367748" y="336986"/>
                    <a:pt x="367748" y="382772"/>
                  </a:cubicBezTo>
                  <a:cubicBezTo>
                    <a:pt x="367748" y="450544"/>
                    <a:pt x="470424" y="549243"/>
                    <a:pt x="495339" y="574158"/>
                  </a:cubicBezTo>
                  <a:cubicBezTo>
                    <a:pt x="616386" y="695205"/>
                    <a:pt x="901426" y="915083"/>
                    <a:pt x="1026967" y="956930"/>
                  </a:cubicBezTo>
                  <a:cubicBezTo>
                    <a:pt x="1069497" y="971107"/>
                    <a:pt x="1113853" y="980673"/>
                    <a:pt x="1154557" y="999460"/>
                  </a:cubicBezTo>
                  <a:cubicBezTo>
                    <a:pt x="1206445" y="1023409"/>
                    <a:pt x="1256320" y="1052145"/>
                    <a:pt x="1303413" y="1084521"/>
                  </a:cubicBezTo>
                  <a:cubicBezTo>
                    <a:pt x="1335311" y="1102242"/>
                    <a:pt x="1303414" y="1077433"/>
                    <a:pt x="1345944" y="1105786"/>
                  </a:cubicBezTo>
                  <a:cubicBezTo>
                    <a:pt x="1388474" y="1134139"/>
                    <a:pt x="1526697" y="1215656"/>
                    <a:pt x="1558595" y="1254642"/>
                  </a:cubicBezTo>
                  <a:cubicBezTo>
                    <a:pt x="1551507" y="1282995"/>
                    <a:pt x="1548843" y="1312839"/>
                    <a:pt x="1537330" y="1339702"/>
                  </a:cubicBezTo>
                  <a:cubicBezTo>
                    <a:pt x="1489646" y="1450963"/>
                    <a:pt x="1440230" y="1415624"/>
                    <a:pt x="1303413" y="1446028"/>
                  </a:cubicBezTo>
                  <a:cubicBezTo>
                    <a:pt x="1211264" y="1431851"/>
                    <a:pt x="1120071" y="1408398"/>
                    <a:pt x="1026967" y="1403498"/>
                  </a:cubicBezTo>
                  <a:cubicBezTo>
                    <a:pt x="983910" y="1401232"/>
                    <a:pt x="939007" y="1441748"/>
                    <a:pt x="899376" y="1424763"/>
                  </a:cubicBezTo>
                  <a:cubicBezTo>
                    <a:pt x="872513" y="1413250"/>
                    <a:pt x="891181" y="1365843"/>
                    <a:pt x="878111" y="1339702"/>
                  </a:cubicBezTo>
                  <a:cubicBezTo>
                    <a:pt x="862261" y="1308002"/>
                    <a:pt x="835581" y="1282995"/>
                    <a:pt x="814316" y="1254642"/>
                  </a:cubicBezTo>
                  <a:cubicBezTo>
                    <a:pt x="807227" y="1233377"/>
                    <a:pt x="793050" y="1213262"/>
                    <a:pt x="793050" y="1190846"/>
                  </a:cubicBezTo>
                  <a:cubicBezTo>
                    <a:pt x="793050" y="1147729"/>
                    <a:pt x="264333" y="1407856"/>
                    <a:pt x="280916" y="1368056"/>
                  </a:cubicBezTo>
                  <a:cubicBezTo>
                    <a:pt x="334663" y="1239063"/>
                    <a:pt x="891469" y="957912"/>
                    <a:pt x="963171" y="871870"/>
                  </a:cubicBezTo>
                  <a:cubicBezTo>
                    <a:pt x="1049049" y="768817"/>
                    <a:pt x="950888" y="835481"/>
                    <a:pt x="1090762" y="765544"/>
                  </a:cubicBezTo>
                  <a:cubicBezTo>
                    <a:pt x="1097850" y="744279"/>
                    <a:pt x="1115712" y="723859"/>
                    <a:pt x="1112027" y="701749"/>
                  </a:cubicBezTo>
                  <a:cubicBezTo>
                    <a:pt x="1107825" y="676539"/>
                    <a:pt x="1095055" y="104553"/>
                    <a:pt x="1069497" y="104553"/>
                  </a:cubicBezTo>
                  <a:cubicBezTo>
                    <a:pt x="926144" y="104553"/>
                    <a:pt x="785962" y="680484"/>
                    <a:pt x="644195" y="701749"/>
                  </a:cubicBezTo>
                  <a:cubicBezTo>
                    <a:pt x="522019" y="823924"/>
                    <a:pt x="585419" y="792224"/>
                    <a:pt x="474074" y="829339"/>
                  </a:cubicBezTo>
                  <a:cubicBezTo>
                    <a:pt x="466986" y="808074"/>
                    <a:pt x="444484" y="786356"/>
                    <a:pt x="452809" y="765544"/>
                  </a:cubicBezTo>
                  <a:cubicBezTo>
                    <a:pt x="462301" y="741815"/>
                    <a:pt x="494263" y="735426"/>
                    <a:pt x="516604" y="723014"/>
                  </a:cubicBezTo>
                  <a:cubicBezTo>
                    <a:pt x="558170" y="699922"/>
                    <a:pt x="602629" y="682312"/>
                    <a:pt x="644195" y="659219"/>
                  </a:cubicBezTo>
                  <a:cubicBezTo>
                    <a:pt x="666536" y="646807"/>
                    <a:pt x="684008" y="625523"/>
                    <a:pt x="707990" y="616688"/>
                  </a:cubicBezTo>
                  <a:cubicBezTo>
                    <a:pt x="931718" y="534262"/>
                    <a:pt x="1461684" y="502250"/>
                    <a:pt x="1684413" y="446567"/>
                  </a:cubicBezTo>
                  <a:cubicBezTo>
                    <a:pt x="1466603" y="591775"/>
                    <a:pt x="1225945" y="521604"/>
                    <a:pt x="856846" y="595423"/>
                  </a:cubicBezTo>
                  <a:cubicBezTo>
                    <a:pt x="800139" y="623777"/>
                    <a:pt x="744999" y="655509"/>
                    <a:pt x="686725" y="680484"/>
                  </a:cubicBezTo>
                  <a:cubicBezTo>
                    <a:pt x="645519" y="698144"/>
                    <a:pt x="1641012" y="765233"/>
                    <a:pt x="1625934" y="723014"/>
                  </a:cubicBezTo>
                  <a:cubicBezTo>
                    <a:pt x="1587714" y="615999"/>
                    <a:pt x="562446" y="494980"/>
                    <a:pt x="580399" y="382772"/>
                  </a:cubicBezTo>
                  <a:cubicBezTo>
                    <a:pt x="590514" y="319556"/>
                    <a:pt x="656545" y="160511"/>
                    <a:pt x="686725" y="85060"/>
                  </a:cubicBezTo>
                  <a:cubicBezTo>
                    <a:pt x="645067" y="501648"/>
                    <a:pt x="694699" y="108990"/>
                    <a:pt x="622930" y="467833"/>
                  </a:cubicBezTo>
                  <a:cubicBezTo>
                    <a:pt x="618534" y="489813"/>
                    <a:pt x="630192" y="421541"/>
                    <a:pt x="644195" y="404037"/>
                  </a:cubicBezTo>
                  <a:cubicBezTo>
                    <a:pt x="660160" y="384080"/>
                    <a:pt x="0" y="907587"/>
                    <a:pt x="22190" y="894907"/>
                  </a:cubicBezTo>
                  <a:cubicBezTo>
                    <a:pt x="95767" y="852863"/>
                    <a:pt x="785274" y="321569"/>
                    <a:pt x="856846" y="297712"/>
                  </a:cubicBezTo>
                  <a:cubicBezTo>
                    <a:pt x="871023" y="283535"/>
                    <a:pt x="890410" y="237249"/>
                    <a:pt x="899376" y="255181"/>
                  </a:cubicBezTo>
                  <a:cubicBezTo>
                    <a:pt x="924158" y="304745"/>
                    <a:pt x="920641" y="556222"/>
                    <a:pt x="920641" y="3402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pic>
          <p:nvPicPr>
            <p:cNvPr id="19" name="Picture 4">
              <a:extLst>
                <a:ext uri="{FF2B5EF4-FFF2-40B4-BE49-F238E27FC236}">
                  <a16:creationId xmlns:a16="http://schemas.microsoft.com/office/drawing/2014/main" id="{FF2EC460-D1E4-420F-9BAA-51FE81C28963}"/>
                </a:ext>
              </a:extLst>
            </p:cNvPr>
            <p:cNvPicPr>
              <a:picLocks noChangeAspect="1"/>
            </p:cNvPicPr>
            <p:nvPr/>
          </p:nvPicPr>
          <p:blipFill>
            <a:blip r:embed="rId5">
              <a:lum contrast="40000"/>
              <a:extLst>
                <a:ext uri="{28A0092B-C50C-407E-A947-70E740481C1C}">
                  <a14:useLocalDpi xmlns:a14="http://schemas.microsoft.com/office/drawing/2010/main" val="0"/>
                </a:ext>
              </a:extLst>
            </a:blip>
            <a:srcRect l="16251" t="16251" r="23750" b="22501"/>
            <a:stretch>
              <a:fillRect/>
            </a:stretch>
          </p:blipFill>
          <p:spPr bwMode="auto">
            <a:xfrm>
              <a:off x="5715000" y="530226"/>
              <a:ext cx="1676400" cy="171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8">
              <a:extLst>
                <a:ext uri="{FF2B5EF4-FFF2-40B4-BE49-F238E27FC236}">
                  <a16:creationId xmlns:a16="http://schemas.microsoft.com/office/drawing/2014/main" id="{08A08FBA-B8BF-4DEF-AF1B-163675C45AD2}"/>
                </a:ext>
              </a:extLst>
            </p:cNvPr>
            <p:cNvSpPr>
              <a:spLocks noChangeAspect="1" noChangeArrowheads="1"/>
            </p:cNvSpPr>
            <p:nvPr/>
          </p:nvSpPr>
          <p:spPr bwMode="auto">
            <a:xfrm>
              <a:off x="7315200" y="533400"/>
              <a:ext cx="1828800" cy="1786793"/>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834AC7A-742F-4AE6-8FC9-814E5A8991D6}"/>
              </a:ext>
            </a:extLst>
          </p:cNvPr>
          <p:cNvSpPr>
            <a:spLocks noGrp="1"/>
          </p:cNvSpPr>
          <p:nvPr>
            <p:ph type="subTitle" idx="1"/>
          </p:nvPr>
        </p:nvSpPr>
        <p:spPr/>
        <p:txBody>
          <a:bodyPr/>
          <a:lstStyle/>
          <a:p>
            <a:endParaRPr lang="en-IN"/>
          </a:p>
        </p:txBody>
      </p:sp>
      <p:sp>
        <p:nvSpPr>
          <p:cNvPr id="34818" name="Title 10">
            <a:extLst>
              <a:ext uri="{FF2B5EF4-FFF2-40B4-BE49-F238E27FC236}">
                <a16:creationId xmlns:a16="http://schemas.microsoft.com/office/drawing/2014/main" id="{8F9C9CAB-3AC6-406F-A03D-3D6235C9430B}"/>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Self Reflection</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ECA09D-8BBB-4AD1-8E86-F86DE3F6D1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Sources of Motivation for our Imagination and its Implications</a:t>
            </a:r>
            <a:endParaRPr lang="en-US" altLang="en-US"/>
          </a:p>
        </p:txBody>
      </p:sp>
      <p:sp>
        <p:nvSpPr>
          <p:cNvPr id="22531" name="Rectangle 8">
            <a:extLst>
              <a:ext uri="{FF2B5EF4-FFF2-40B4-BE49-F238E27FC236}">
                <a16:creationId xmlns:a16="http://schemas.microsoft.com/office/drawing/2014/main" id="{86A0C494-6152-414F-8A69-EDF80DF43F5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7FAEEEDD-A809-423F-841F-E229407B5449}"/>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”kfDr</a:t>
                      </a:r>
                      <a:endParaRPr lang="en-US" sz="24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552" name="Rectangle 10">
            <a:extLst>
              <a:ext uri="{FF2B5EF4-FFF2-40B4-BE49-F238E27FC236}">
                <a16:creationId xmlns:a16="http://schemas.microsoft.com/office/drawing/2014/main" id="{CFCFD03A-3822-464E-A582-A1AF0BA72258}"/>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CC9C5D2-9325-47C0-8F56-CC938F023173}"/>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Oval 8">
            <a:extLst>
              <a:ext uri="{FF2B5EF4-FFF2-40B4-BE49-F238E27FC236}">
                <a16:creationId xmlns:a16="http://schemas.microsoft.com/office/drawing/2014/main" id="{AC2E69C5-2FBA-4E4A-9F7A-1EA68A2FA231}"/>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160827C-D030-4ABD-80DF-A661C00AC188}"/>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2569" name="Group 5">
            <a:extLst>
              <a:ext uri="{FF2B5EF4-FFF2-40B4-BE49-F238E27FC236}">
                <a16:creationId xmlns:a16="http://schemas.microsoft.com/office/drawing/2014/main" id="{7719EF0A-C944-4EA5-BA3D-703E8DC5FE2D}"/>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170F627-D067-4EA6-B54C-9E479F6674E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C2B8C-4C34-4D3E-967B-B36FF63C520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96" name="Rectangle 4">
              <a:extLst>
                <a:ext uri="{FF2B5EF4-FFF2-40B4-BE49-F238E27FC236}">
                  <a16:creationId xmlns:a16="http://schemas.microsoft.com/office/drawing/2014/main" id="{39CD59BA-F774-4ED4-B555-DECE93297AA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2570" name="Rectangle 13">
            <a:extLst>
              <a:ext uri="{FF2B5EF4-FFF2-40B4-BE49-F238E27FC236}">
                <a16:creationId xmlns:a16="http://schemas.microsoft.com/office/drawing/2014/main" id="{E2109505-E050-482A-8226-71B37D0EA079}"/>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571" name="Rectangle 14">
            <a:extLst>
              <a:ext uri="{FF2B5EF4-FFF2-40B4-BE49-F238E27FC236}">
                <a16:creationId xmlns:a16="http://schemas.microsoft.com/office/drawing/2014/main" id="{88B04412-C9FE-4DF0-AAC3-DD7A02236744}"/>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AF47F539-3E02-4F9E-836D-9C4D07BCE0D0}"/>
              </a:ext>
            </a:extLst>
          </p:cNvPr>
          <p:cNvCxnSpPr>
            <a:endCxn id="2257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A6EAB-F2E2-4F78-852C-2F7545DB9F0D}"/>
              </a:ext>
            </a:extLst>
          </p:cNvPr>
          <p:cNvCxnSpPr>
            <a:endCxn id="2257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917E2DC-6E70-4DAC-AEBC-2C807C715B0C}"/>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pic>
        <p:nvPicPr>
          <p:cNvPr id="40" name="Picture 39">
            <a:extLst>
              <a:ext uri="{FF2B5EF4-FFF2-40B4-BE49-F238E27FC236}">
                <a16:creationId xmlns:a16="http://schemas.microsoft.com/office/drawing/2014/main" id="{D0708359-787E-40E1-8BB9-053C148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 y="5267324"/>
            <a:ext cx="1166801" cy="1298536"/>
          </a:xfrm>
          <a:prstGeom prst="rect">
            <a:avLst/>
          </a:prstGeom>
        </p:spPr>
      </p:pic>
    </p:spTree>
    <p:extLst>
      <p:ext uri="{BB962C8B-B14F-4D97-AF65-F5344CB8AC3E}">
        <p14:creationId xmlns:p14="http://schemas.microsoft.com/office/powerpoint/2010/main" val="16062619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44AD08D-056A-4FD8-83D2-E4DFE76B89C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2291" name="Text Placeholder 2">
            <a:extLst>
              <a:ext uri="{FF2B5EF4-FFF2-40B4-BE49-F238E27FC236}">
                <a16:creationId xmlns:a16="http://schemas.microsoft.com/office/drawing/2014/main" id="{411C53F0-D81D-4B2F-990D-51DAF0FB06A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2292" name="Picture 3">
            <a:extLst>
              <a:ext uri="{FF2B5EF4-FFF2-40B4-BE49-F238E27FC236}">
                <a16:creationId xmlns:a16="http://schemas.microsoft.com/office/drawing/2014/main" id="{FDDB126D-BDFE-4F9F-AE6B-8CE6C91AC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A00004A-C68C-4C38-90FB-C0F089A5865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Practice Session : </a:t>
            </a:r>
            <a:r>
              <a:rPr lang="en-US" altLang="en-US"/>
              <a:t>Be aware of Your Imagination, Check if you are aware all the time…</a:t>
            </a:r>
            <a:endParaRPr lang="en-IN" altLang="en-US"/>
          </a:p>
        </p:txBody>
      </p:sp>
      <p:sp>
        <p:nvSpPr>
          <p:cNvPr id="36867" name="Text Placeholder 2">
            <a:extLst>
              <a:ext uri="{FF2B5EF4-FFF2-40B4-BE49-F238E27FC236}">
                <a16:creationId xmlns:a16="http://schemas.microsoft.com/office/drawing/2014/main" id="{14D8B9BF-5690-4081-9B5B-9257734E5AFA}"/>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altLang="en-US"/>
              <a:t>Observe your imagination for at least 5 minutes</a:t>
            </a:r>
          </a:p>
          <a:p>
            <a:pPr marL="0" indent="0">
              <a:buFont typeface="Symbol" pitchFamily="18" charset="2"/>
              <a:buNone/>
              <a:defRPr/>
            </a:pPr>
            <a:r>
              <a:rPr altLang="en-US"/>
              <a:t>List down the object of your imagination at least once every minute. From this list or from directly observing your imagination, make a sequence diagram (as shown below). </a:t>
            </a:r>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endParaRPr altLang="en-US"/>
          </a:p>
          <a:p>
            <a:pPr marL="0" indent="0">
              <a:buFont typeface="Symbol" pitchFamily="18" charset="2"/>
              <a:buNone/>
              <a:defRPr/>
            </a:pPr>
            <a:r>
              <a:rPr altLang="en-US" sz="2400"/>
              <a:t>Now write down your observations:</a:t>
            </a:r>
            <a:endParaRPr lang="en-IN" altLang="en-US" sz="2400"/>
          </a:p>
          <a:p>
            <a:pPr marL="228600" lvl="1" indent="0">
              <a:buFont typeface="Wingdings" pitchFamily="2" charset="2"/>
              <a:buNone/>
              <a:defRPr/>
            </a:pPr>
            <a:r>
              <a:rPr altLang="en-US"/>
              <a:t>Are you able to see your imagination all of the time or only some of the time?</a:t>
            </a:r>
            <a:endParaRPr lang="en-IN" altLang="en-US"/>
          </a:p>
          <a:p>
            <a:pPr marL="228600" lvl="1" indent="0">
              <a:buFont typeface="Wingdings" pitchFamily="2" charset="2"/>
              <a:buNone/>
              <a:defRPr/>
            </a:pPr>
            <a:r>
              <a:rPr altLang="en-US"/>
              <a:t>If you are able to see (be aware of) your imagination only some of the time, what do you think is the reason?</a:t>
            </a:r>
            <a:endParaRPr lang="en-IN" altLang="en-US"/>
          </a:p>
          <a:p>
            <a:pPr marL="228600" lvl="1" indent="0">
              <a:buFont typeface="Wingdings" pitchFamily="2" charset="2"/>
              <a:buNone/>
              <a:defRPr/>
            </a:pPr>
            <a:r>
              <a:rPr altLang="en-US"/>
              <a:t>Are all your imaginations well connected (one imagination leads logically to another imagination) or are there sudden changes from one subject to another subject or there are gaps in between one imagination and another imagination? What is the reason for this state of imagination?</a:t>
            </a:r>
            <a:endParaRPr lang="en-IN" altLang="en-US"/>
          </a:p>
          <a:p>
            <a:pPr marL="0" indent="0">
              <a:buFont typeface="Symbol" pitchFamily="18" charset="2"/>
              <a:buNone/>
              <a:defRPr/>
            </a:pPr>
            <a:endParaRPr lang="en-IN" altLang="en-US"/>
          </a:p>
        </p:txBody>
      </p:sp>
      <p:pic>
        <p:nvPicPr>
          <p:cNvPr id="36868" name="Picture 3">
            <a:extLst>
              <a:ext uri="{FF2B5EF4-FFF2-40B4-BE49-F238E27FC236}">
                <a16:creationId xmlns:a16="http://schemas.microsoft.com/office/drawing/2014/main" id="{51AC9E99-CEBF-4D20-932C-44C165278E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68488"/>
            <a:ext cx="89376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2A66406C-04BC-49F4-ABBE-8C8F5DD1120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 (cont.): Be aware of Your Imagination, Check if </a:t>
            </a:r>
            <a:r>
              <a:rPr lang="en-IN" altLang="en-US"/>
              <a:t>it is in harmony or contradiction</a:t>
            </a:r>
          </a:p>
        </p:txBody>
      </p:sp>
      <p:sp>
        <p:nvSpPr>
          <p:cNvPr id="37891" name="Text Placeholder 3">
            <a:extLst>
              <a:ext uri="{FF2B5EF4-FFF2-40B4-BE49-F238E27FC236}">
                <a16:creationId xmlns:a16="http://schemas.microsoft.com/office/drawing/2014/main" id="{EC41D20D-9411-41A6-B3CF-99A4E0B2EC1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Is the imagination for relationship or opposition?</a:t>
            </a:r>
          </a:p>
          <a:p>
            <a:pPr marL="0" indent="0">
              <a:buFont typeface="Symbol" pitchFamily="18" charset="2"/>
              <a:buNone/>
            </a:pPr>
            <a:r>
              <a:rPr lang="en-IN" altLang="en-US"/>
              <a:t>Is the imagination for harmony or struggle, exploitation?</a:t>
            </a:r>
          </a:p>
          <a:p>
            <a:pPr marL="0" indent="0">
              <a:buFont typeface="Symbol" pitchFamily="18" charset="2"/>
              <a:buNone/>
            </a:pPr>
            <a:r>
              <a:rPr lang="en-IN" altLang="en-US"/>
              <a:t>Is the imagination in line with (in harmony with) your natural acceptance?</a:t>
            </a:r>
          </a:p>
          <a:p>
            <a:pPr marL="0" indent="0">
              <a:buFont typeface="Symbol" pitchFamily="18" charset="2"/>
              <a:buNone/>
            </a:pPr>
            <a:r>
              <a:rPr lang="en-IN" altLang="en-US"/>
              <a:t>Are the various imaginations in harmony or contradiction with each other?</a:t>
            </a:r>
          </a:p>
          <a:p>
            <a:pPr marL="0" indent="0">
              <a:buFont typeface="Symbol" pitchFamily="18" charset="2"/>
              <a:buNone/>
            </a:pPr>
            <a:endParaRPr lang="en-IN" altLang="en-US"/>
          </a:p>
          <a:p>
            <a:pPr marL="0" indent="0">
              <a:buFont typeface="Symbol" pitchFamily="18" charset="2"/>
              <a:buNone/>
            </a:pPr>
            <a:r>
              <a:rPr lang="en-IN" altLang="en-US"/>
              <a:t>What is the motivation for each imagination? (preconditioning? sensation? natural acceptance?)</a:t>
            </a:r>
          </a:p>
        </p:txBody>
      </p:sp>
      <p:pic>
        <p:nvPicPr>
          <p:cNvPr id="37892" name="Picture 3">
            <a:extLst>
              <a:ext uri="{FF2B5EF4-FFF2-40B4-BE49-F238E27FC236}">
                <a16:creationId xmlns:a16="http://schemas.microsoft.com/office/drawing/2014/main" id="{79D37451-B4FC-4AEF-B1EA-8E8FA01A3A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21088"/>
            <a:ext cx="89376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5">
            <a:extLst>
              <a:ext uri="{FF2B5EF4-FFF2-40B4-BE49-F238E27FC236}">
                <a16:creationId xmlns:a16="http://schemas.microsoft.com/office/drawing/2014/main" id="{2A0AF9AB-8024-45E3-9086-6FADBCC57CD6}"/>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rPr>
              <a:t>Part 2 of 2</a:t>
            </a:r>
            <a:endParaRPr lang="en-IN" altLang="en-US" dirty="0">
              <a:latin typeface="Arial" panose="020B0604020202020204" pitchFamily="34" charset="0"/>
            </a:endParaRPr>
          </a:p>
        </p:txBody>
      </p:sp>
      <p:sp>
        <p:nvSpPr>
          <p:cNvPr id="38915" name="Title 4">
            <a:extLst>
              <a:ext uri="{FF2B5EF4-FFF2-40B4-BE49-F238E27FC236}">
                <a16:creationId xmlns:a16="http://schemas.microsoft.com/office/drawing/2014/main" id="{262AC789-5540-41A1-B32D-DD0BA627F139}"/>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a:latin typeface="Arial" panose="020B0604020202020204" pitchFamily="34" charset="0"/>
              </a:rPr>
              <a:t>Activities of the Self </a:t>
            </a:r>
            <a:br>
              <a:rPr lang="en-US" altLang="en-US">
                <a:latin typeface="Arial" panose="020B0604020202020204" pitchFamily="34" charset="0"/>
              </a:rPr>
            </a:br>
            <a:r>
              <a:rPr lang="en-US" altLang="en-US">
                <a:latin typeface="Arial" panose="020B0604020202020204" pitchFamily="34" charset="0"/>
              </a:rPr>
              <a:t>in More Detail</a:t>
            </a:r>
            <a:endParaRPr lang="en-IN" altLang="en-US">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BC744CE-39B4-4B23-9CD2-047E23BD4DC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Self  </a:t>
            </a:r>
            <a:r>
              <a:rPr lang="en-US" altLang="en-US" sz="2800">
                <a:latin typeface="Kruti Dev 010" pitchFamily="2" charset="0"/>
              </a:rPr>
              <a:t>eSa dh fdz;k,a</a:t>
            </a:r>
            <a:r>
              <a:rPr lang="en-US" altLang="en-US" sz="2400"/>
              <a:t> </a:t>
            </a:r>
            <a:endParaRPr lang="en-US" altLang="en-US"/>
          </a:p>
        </p:txBody>
      </p:sp>
      <p:sp>
        <p:nvSpPr>
          <p:cNvPr id="39939" name="Rectangle 8">
            <a:extLst>
              <a:ext uri="{FF2B5EF4-FFF2-40B4-BE49-F238E27FC236}">
                <a16:creationId xmlns:a16="http://schemas.microsoft.com/office/drawing/2014/main" id="{F15E5854-FB2E-41A4-B3C3-9FEA835A44A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C298F0E6-ACB5-4B89-A92F-0C74F891A3B2}"/>
              </a:ext>
            </a:extLst>
          </p:cNvPr>
          <p:cNvGraphicFramePr>
            <a:graphicFrameLocks noGrp="1"/>
          </p:cNvGraphicFramePr>
          <p:nvPr>
            <p:extLst>
              <p:ext uri="{D42A27DB-BD31-4B8C-83A1-F6EECF244321}">
                <p14:modId xmlns:p14="http://schemas.microsoft.com/office/powerpoint/2010/main" val="731352754"/>
              </p:ext>
            </p:extLst>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9960" name="Rectangle 10">
            <a:extLst>
              <a:ext uri="{FF2B5EF4-FFF2-40B4-BE49-F238E27FC236}">
                <a16:creationId xmlns:a16="http://schemas.microsoft.com/office/drawing/2014/main" id="{6AB75EB3-98FF-48A7-8CF4-377975A06745}"/>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2A4320BF-CB6A-41E8-A113-6F4D12184B17}"/>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Table 52">
            <a:extLst>
              <a:ext uri="{FF2B5EF4-FFF2-40B4-BE49-F238E27FC236}">
                <a16:creationId xmlns:a16="http://schemas.microsoft.com/office/drawing/2014/main" id="{8D865D37-A2AF-4A72-97FA-BE1319EC4460}"/>
              </a:ext>
            </a:extLst>
          </p:cNvPr>
          <p:cNvGraphicFramePr>
            <a:graphicFrameLocks noGrp="1"/>
          </p:cNvGraphicFramePr>
          <p:nvPr>
            <p:extLst>
              <p:ext uri="{D42A27DB-BD31-4B8C-83A1-F6EECF244321}">
                <p14:modId xmlns:p14="http://schemas.microsoft.com/office/powerpoint/2010/main" val="791339248"/>
              </p:ext>
            </p:extLst>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39976" name="Group 5">
            <a:extLst>
              <a:ext uri="{FF2B5EF4-FFF2-40B4-BE49-F238E27FC236}">
                <a16:creationId xmlns:a16="http://schemas.microsoft.com/office/drawing/2014/main" id="{3A46EAF6-F28A-41F2-94F6-5E706AC893AF}"/>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C021E601-53DB-4A42-ACDD-29804E3855A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A9B958-3185-43ED-A5C0-887D02DC0B27}"/>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998" name="Rectangle 4">
              <a:extLst>
                <a:ext uri="{FF2B5EF4-FFF2-40B4-BE49-F238E27FC236}">
                  <a16:creationId xmlns:a16="http://schemas.microsoft.com/office/drawing/2014/main" id="{5E26C304-BD8A-4A6A-9C8B-5E13DB7A16A9}"/>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graphicFrame>
        <p:nvGraphicFramePr>
          <p:cNvPr id="20" name="Table 19">
            <a:extLst>
              <a:ext uri="{FF2B5EF4-FFF2-40B4-BE49-F238E27FC236}">
                <a16:creationId xmlns:a16="http://schemas.microsoft.com/office/drawing/2014/main" id="{04CF4750-494D-441F-80A1-8FF126690A8A}"/>
              </a:ext>
            </a:extLst>
          </p:cNvPr>
          <p:cNvGraphicFramePr>
            <a:graphicFrameLocks noGrp="1"/>
          </p:cNvGraphicFramePr>
          <p:nvPr>
            <p:extLst>
              <p:ext uri="{D42A27DB-BD31-4B8C-83A1-F6EECF244321}">
                <p14:modId xmlns:p14="http://schemas.microsoft.com/office/powerpoint/2010/main" val="2817370342"/>
              </p:ext>
            </p:extLst>
          </p:nvPr>
        </p:nvGraphicFramePr>
        <p:xfrm>
          <a:off x="8643938" y="521825"/>
          <a:ext cx="3548062" cy="4472420"/>
        </p:xfrm>
        <a:graphic>
          <a:graphicData uri="http://schemas.openxmlformats.org/drawingml/2006/table">
            <a:tbl>
              <a:tblPr/>
              <a:tblGrid>
                <a:gridCol w="3548062">
                  <a:extLst>
                    <a:ext uri="{9D8B030D-6E8A-4147-A177-3AD203B41FA5}">
                      <a16:colId xmlns:a16="http://schemas.microsoft.com/office/drawing/2014/main" val="20000"/>
                    </a:ext>
                  </a:extLst>
                </a:gridCol>
              </a:tblGrid>
              <a:tr h="713841">
                <a:tc>
                  <a:txBody>
                    <a:bodyPr/>
                    <a:lstStyle/>
                    <a:p>
                      <a:pPr marL="0" marR="0" algn="ctr" defTabSz="914400" rtl="0" eaLnBrk="1" latinLnBrk="0" hangingPunct="1">
                        <a:spcBef>
                          <a:spcPts val="0"/>
                        </a:spcBef>
                        <a:spcAft>
                          <a:spcPts val="0"/>
                        </a:spcAft>
                      </a:pPr>
                      <a:endParaRPr lang="en-US" sz="2000" b="1" kern="1200" dirty="0">
                        <a:solidFill>
                          <a:schemeClr val="tx1"/>
                        </a:solidFill>
                        <a:latin typeface="Arial"/>
                        <a:ea typeface="Times New Roman"/>
                        <a:cs typeface="+mn-cs"/>
                      </a:endParaRPr>
                    </a:p>
                  </a:txBody>
                  <a:tcPr marL="68633" marR="686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41">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178">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IMAGING a happy and prosperous life</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want to be)</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ANALYSING how to go about it</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COMPARING various options</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SELECTING an option with a TASTE stated within</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to get, to do)</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9991" name="Oval 8">
            <a:extLst>
              <a:ext uri="{FF2B5EF4-FFF2-40B4-BE49-F238E27FC236}">
                <a16:creationId xmlns:a16="http://schemas.microsoft.com/office/drawing/2014/main" id="{A97D516F-3FE6-4A28-BFDB-CAB1A4B6BCF6}"/>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grpSp>
        <p:nvGrpSpPr>
          <p:cNvPr id="39992" name="Group 50">
            <a:extLst>
              <a:ext uri="{FF2B5EF4-FFF2-40B4-BE49-F238E27FC236}">
                <a16:creationId xmlns:a16="http://schemas.microsoft.com/office/drawing/2014/main" id="{4A377684-18B3-43E3-AE87-871DEFE09501}"/>
              </a:ext>
            </a:extLst>
          </p:cNvPr>
          <p:cNvGrpSpPr>
            <a:grpSpLocks/>
          </p:cNvGrpSpPr>
          <p:nvPr/>
        </p:nvGrpSpPr>
        <p:grpSpPr bwMode="auto">
          <a:xfrm>
            <a:off x="7920038" y="5073650"/>
            <a:ext cx="3157537" cy="914400"/>
            <a:chOff x="7095024" y="4204342"/>
            <a:chExt cx="3160106" cy="914400"/>
          </a:xfrm>
        </p:grpSpPr>
        <p:sp>
          <p:nvSpPr>
            <p:cNvPr id="39994" name="Text Box 15">
              <a:extLst>
                <a:ext uri="{FF2B5EF4-FFF2-40B4-BE49-F238E27FC236}">
                  <a16:creationId xmlns:a16="http://schemas.microsoft.com/office/drawing/2014/main" id="{A5A0F8CC-1498-4870-ACF8-5750E150A717}"/>
                </a:ext>
              </a:extLst>
            </p:cNvPr>
            <p:cNvSpPr txBox="1">
              <a:spLocks noChangeArrowheads="1"/>
            </p:cNvSpPr>
            <p:nvPr/>
          </p:nvSpPr>
          <p:spPr bwMode="auto">
            <a:xfrm>
              <a:off x="8510468" y="4204342"/>
              <a:ext cx="17446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Imagination</a:t>
              </a:r>
            </a:p>
            <a:p>
              <a:pPr eaLnBrk="1" hangingPunct="1">
                <a:spcAft>
                  <a:spcPts val="1000"/>
                </a:spcAft>
              </a:pPr>
              <a:r>
                <a:rPr lang="en-US" altLang="en-US" sz="2800">
                  <a:solidFill>
                    <a:srgbClr val="002060"/>
                  </a:solidFill>
                  <a:latin typeface="Kruti Dev 010" pitchFamily="2" charset="0"/>
                </a:rPr>
                <a:t>dYiuk”khyrk </a:t>
              </a:r>
              <a:endParaRPr lang="en-US" altLang="en-US" sz="2800"/>
            </a:p>
          </p:txBody>
        </p:sp>
        <p:cxnSp>
          <p:nvCxnSpPr>
            <p:cNvPr id="39995" name="AutoShape 16">
              <a:extLst>
                <a:ext uri="{FF2B5EF4-FFF2-40B4-BE49-F238E27FC236}">
                  <a16:creationId xmlns:a16="http://schemas.microsoft.com/office/drawing/2014/main" id="{CE849E3D-3848-4C86-83F8-7AD604B762A1}"/>
                </a:ext>
              </a:extLst>
            </p:cNvPr>
            <p:cNvCxnSpPr>
              <a:cxnSpLocks noChangeShapeType="1"/>
            </p:cNvCxnSpPr>
            <p:nvPr/>
          </p:nvCxnSpPr>
          <p:spPr bwMode="auto">
            <a:xfrm>
              <a:off x="7095024" y="4214666"/>
              <a:ext cx="1415444" cy="227483"/>
            </a:xfrm>
            <a:prstGeom prst="curvedConnector3">
              <a:avLst>
                <a:gd name="adj1" fmla="val 50000"/>
              </a:avLst>
            </a:prstGeom>
            <a:noFill/>
            <a:ln w="9525">
              <a:solidFill>
                <a:srgbClr val="FF0000"/>
              </a:solidFill>
              <a:round/>
              <a:headEnd type="arrow" w="med" len="med"/>
              <a:tailEnd/>
            </a:ln>
            <a:extLst>
              <a:ext uri="{909E8E84-426E-40DD-AFC4-6F175D3DCCD1}">
                <a14:hiddenFill xmlns:a14="http://schemas.microsoft.com/office/drawing/2010/main">
                  <a:noFill/>
                </a14:hiddenFill>
              </a:ext>
            </a:extLst>
          </p:spPr>
        </p:cxnSp>
      </p:grpSp>
      <p:sp>
        <p:nvSpPr>
          <p:cNvPr id="39993" name="TextBox 21">
            <a:extLst>
              <a:ext uri="{FF2B5EF4-FFF2-40B4-BE49-F238E27FC236}">
                <a16:creationId xmlns:a16="http://schemas.microsoft.com/office/drawing/2014/main" id="{BB9610F5-AB11-429C-9931-5B744150C888}"/>
              </a:ext>
            </a:extLst>
          </p:cNvPr>
          <p:cNvSpPr txBox="1">
            <a:spLocks noChangeArrowheads="1"/>
          </p:cNvSpPr>
          <p:nvPr/>
        </p:nvSpPr>
        <p:spPr bwMode="auto">
          <a:xfrm>
            <a:off x="1702594" y="6248400"/>
            <a:ext cx="878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FF0000"/>
                </a:solidFill>
                <a:ea typeface="Times New Roman" panose="02020603050405020304" pitchFamily="18" charset="0"/>
                <a:cs typeface="Arial" panose="020B0604020202020204" pitchFamily="34" charset="0"/>
              </a:rPr>
              <a:t>Note: We explore these and other higher activities of the Self in detail in UHV-III</a:t>
            </a:r>
            <a:endParaRPr lang="en-IN" altLang="en-US" dirty="0">
              <a:solidFill>
                <a:srgbClr val="FF0000"/>
              </a:solidFill>
              <a:ea typeface="Times New Roman" panose="02020603050405020304" pitchFamily="18" charset="0"/>
              <a:cs typeface="Arial" panose="020B0604020202020204" pitchFamily="34" charset="0"/>
            </a:endParaRPr>
          </a:p>
        </p:txBody>
      </p:sp>
      <p:sp>
        <p:nvSpPr>
          <p:cNvPr id="18" name="Rectangle 13">
            <a:extLst>
              <a:ext uri="{FF2B5EF4-FFF2-40B4-BE49-F238E27FC236}">
                <a16:creationId xmlns:a16="http://schemas.microsoft.com/office/drawing/2014/main" id="{64B02DB1-46C2-4448-8494-6DA5B367EF93}"/>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Behaviour </a:t>
            </a:r>
            <a:r>
              <a:rPr lang="en-US" altLang="en-US" sz="2800">
                <a:solidFill>
                  <a:srgbClr val="1E00AA"/>
                </a:solidFill>
                <a:latin typeface="Kruti Dev 010" pitchFamily="2" charset="0"/>
              </a:rPr>
              <a:t>O;ogkj</a:t>
            </a:r>
          </a:p>
        </p:txBody>
      </p:sp>
      <p:sp>
        <p:nvSpPr>
          <p:cNvPr id="21" name="Rectangle 14">
            <a:extLst>
              <a:ext uri="{FF2B5EF4-FFF2-40B4-BE49-F238E27FC236}">
                <a16:creationId xmlns:a16="http://schemas.microsoft.com/office/drawing/2014/main" id="{F05C8780-AC99-489F-ABB6-6D934F51AE6E}"/>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Work </a:t>
            </a:r>
            <a:r>
              <a:rPr lang="en-US" altLang="en-US" sz="2800">
                <a:solidFill>
                  <a:srgbClr val="1E00AA"/>
                </a:solidFill>
                <a:latin typeface="Kruti Dev 010" pitchFamily="2" charset="0"/>
              </a:rPr>
              <a:t>dk;Z</a:t>
            </a:r>
          </a:p>
        </p:txBody>
      </p:sp>
      <p:cxnSp>
        <p:nvCxnSpPr>
          <p:cNvPr id="22" name="Straight Arrow Connector 21">
            <a:extLst>
              <a:ext uri="{FF2B5EF4-FFF2-40B4-BE49-F238E27FC236}">
                <a16:creationId xmlns:a16="http://schemas.microsoft.com/office/drawing/2014/main" id="{A3C5CF77-0130-40FA-8E47-19EEA60EB426}"/>
              </a:ext>
            </a:extLst>
          </p:cNvPr>
          <p:cNvCxnSpPr>
            <a:endCxn id="18"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A6FB66-0CFF-47A8-A0B7-3AB298741251}"/>
              </a:ext>
            </a:extLst>
          </p:cNvPr>
          <p:cNvCxnSpPr>
            <a:endCxn id="2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FE00-B5C4-41EC-98DC-EF77E72CFF8B}"/>
              </a:ext>
            </a:extLst>
          </p:cNvPr>
          <p:cNvSpPr>
            <a:spLocks noGrp="1"/>
          </p:cNvSpPr>
          <p:nvPr>
            <p:ph type="title"/>
          </p:nvPr>
        </p:nvSpPr>
        <p:spPr/>
        <p:txBody>
          <a:bodyPr/>
          <a:lstStyle/>
          <a:p>
            <a:r>
              <a:rPr lang="en-IN" dirty="0"/>
              <a:t>Example</a:t>
            </a:r>
          </a:p>
        </p:txBody>
      </p:sp>
      <p:sp>
        <p:nvSpPr>
          <p:cNvPr id="3" name="Text Placeholder 2">
            <a:extLst>
              <a:ext uri="{FF2B5EF4-FFF2-40B4-BE49-F238E27FC236}">
                <a16:creationId xmlns:a16="http://schemas.microsoft.com/office/drawing/2014/main" id="{303E45B9-804A-4004-9864-76AAACFD997B}"/>
              </a:ext>
            </a:extLst>
          </p:cNvPr>
          <p:cNvSpPr>
            <a:spLocks noGrp="1"/>
          </p:cNvSpPr>
          <p:nvPr>
            <p:ph type="body" sz="quarter" idx="13"/>
          </p:nvPr>
        </p:nvSpPr>
        <p:spPr/>
        <p:txBody>
          <a:bodyPr/>
          <a:lstStyle/>
          <a:p>
            <a:pPr marL="0" indent="0">
              <a:buNone/>
            </a:pPr>
            <a:r>
              <a:rPr lang="en-IN" dirty="0"/>
              <a:t>To be a person with a good status in society</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403026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Content Placeholder 4">
            <a:extLst>
              <a:ext uri="{FF2B5EF4-FFF2-40B4-BE49-F238E27FC236}">
                <a16:creationId xmlns:a16="http://schemas.microsoft.com/office/drawing/2014/main" id="{F3809D8B-DAE1-4A16-ADA1-39C6A8C01F3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dirty="0">
                <a:solidFill>
                  <a:srgbClr val="000000"/>
                </a:solidFill>
              </a:rPr>
              <a:t>a big house</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Want others to like me, pay attention to me</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Name, fame…</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Pleasures…</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Freedom…</a:t>
            </a:r>
            <a:endParaRPr lang="en-IN" altLang="en-US" dirty="0"/>
          </a:p>
          <a:p>
            <a:pPr marL="0" indent="0" eaLnBrk="1" hangingPunct="1">
              <a:buFont typeface="Arial" panose="020B0604020202020204" pitchFamily="34" charset="0"/>
              <a:buNone/>
            </a:pPr>
            <a:endParaRPr lang="en-US" altLang="en-US" dirty="0">
              <a:solidFill>
                <a:srgbClr val="000000"/>
              </a:solidFill>
            </a:endParaRPr>
          </a:p>
        </p:txBody>
      </p:sp>
      <p:sp>
        <p:nvSpPr>
          <p:cNvPr id="40963" name="Content Placeholder 5">
            <a:extLst>
              <a:ext uri="{FF2B5EF4-FFF2-40B4-BE49-F238E27FC236}">
                <a16:creationId xmlns:a16="http://schemas.microsoft.com/office/drawing/2014/main" id="{559621F1-9653-4E44-89C5-24AF7D26135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Degree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solidFill>
                  <a:srgbClr val="000000"/>
                </a:solidFill>
              </a:rPr>
              <a:t>Knowledge…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Job</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Money</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World tour</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Family</a:t>
            </a:r>
            <a:endParaRPr lang="en-IN" altLang="en-US"/>
          </a:p>
        </p:txBody>
      </p:sp>
      <p:sp>
        <p:nvSpPr>
          <p:cNvPr id="40964" name="Title 3">
            <a:extLst>
              <a:ext uri="{FF2B5EF4-FFF2-40B4-BE49-F238E27FC236}">
                <a16:creationId xmlns:a16="http://schemas.microsoft.com/office/drawing/2014/main" id="{5DA65229-DB31-4508-A227-34E909688D0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Exercise: Desire or Expectation?</a:t>
            </a:r>
            <a:endParaRPr lang="en-I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Content Placeholder 4">
            <a:extLst>
              <a:ext uri="{FF2B5EF4-FFF2-40B4-BE49-F238E27FC236}">
                <a16:creationId xmlns:a16="http://schemas.microsoft.com/office/drawing/2014/main" id="{E79FD77F-BD46-48FD-97D7-97F53ABEFFB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dirty="0">
                <a:solidFill>
                  <a:srgbClr val="000000"/>
                </a:solidFill>
              </a:rPr>
              <a:t>Big house </a:t>
            </a:r>
          </a:p>
          <a:p>
            <a:pPr marL="0" indent="0" eaLnBrk="1" hangingPunct="1">
              <a:buFont typeface="Arial" panose="020B0604020202020204" pitchFamily="34" charset="0"/>
              <a:buNone/>
            </a:pPr>
            <a:r>
              <a:rPr lang="en-US" altLang="en-US" dirty="0">
                <a:solidFill>
                  <a:srgbClr val="000000"/>
                </a:solidFill>
              </a:rPr>
              <a:t>	(expect a big house) E</a:t>
            </a:r>
          </a:p>
          <a:p>
            <a:pPr marL="0" indent="0" eaLnBrk="1" hangingPunct="1">
              <a:buFont typeface="Arial" panose="020B0604020202020204" pitchFamily="34" charset="0"/>
              <a:buNone/>
            </a:pPr>
            <a:r>
              <a:rPr lang="en-US" altLang="en-US" dirty="0">
                <a:solidFill>
                  <a:srgbClr val="000000"/>
                </a:solidFill>
              </a:rPr>
              <a:t>	(want to be the owner of a big house) D</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Want others to like me, pay attention to me E</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Name, fame… E</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Pleasures… E</a:t>
            </a:r>
          </a:p>
          <a:p>
            <a:pPr marL="0" indent="0" eaLnBrk="1" hangingPunct="1">
              <a:buFont typeface="Arial" panose="020B0604020202020204" pitchFamily="34" charset="0"/>
              <a:buNone/>
            </a:pPr>
            <a:endParaRPr lang="en-US" altLang="en-US" dirty="0">
              <a:solidFill>
                <a:srgbClr val="000000"/>
              </a:solidFill>
            </a:endParaRPr>
          </a:p>
          <a:p>
            <a:pPr marL="0" indent="0" eaLnBrk="1" hangingPunct="1">
              <a:buFont typeface="Arial" panose="020B0604020202020204" pitchFamily="34" charset="0"/>
              <a:buNone/>
            </a:pPr>
            <a:r>
              <a:rPr lang="en-US" altLang="en-US" dirty="0">
                <a:solidFill>
                  <a:srgbClr val="000000"/>
                </a:solidFill>
              </a:rPr>
              <a:t>Freedom…</a:t>
            </a:r>
          </a:p>
          <a:p>
            <a:pPr marL="0" indent="0" eaLnBrk="1" hangingPunct="1">
              <a:buFont typeface="Arial" panose="020B0604020202020204" pitchFamily="34" charset="0"/>
              <a:buNone/>
            </a:pPr>
            <a:r>
              <a:rPr lang="en-US" altLang="en-US" dirty="0">
                <a:solidFill>
                  <a:srgbClr val="000000"/>
                </a:solidFill>
              </a:rPr>
              <a:t>	(self-organization, </a:t>
            </a:r>
            <a:r>
              <a:rPr lang="en-US" altLang="en-US" dirty="0" err="1">
                <a:solidFill>
                  <a:srgbClr val="000000"/>
                </a:solidFill>
              </a:rPr>
              <a:t>swatantrata</a:t>
            </a:r>
            <a:r>
              <a:rPr lang="en-US" altLang="en-US" dirty="0">
                <a:solidFill>
                  <a:srgbClr val="000000"/>
                </a:solidFill>
              </a:rPr>
              <a:t>) D</a:t>
            </a:r>
          </a:p>
          <a:p>
            <a:pPr marL="0" indent="0" eaLnBrk="1" hangingPunct="1">
              <a:buFont typeface="Arial" panose="020B0604020202020204" pitchFamily="34" charset="0"/>
              <a:buNone/>
            </a:pPr>
            <a:r>
              <a:rPr lang="en-US" altLang="en-US" dirty="0">
                <a:solidFill>
                  <a:srgbClr val="000000"/>
                </a:solidFill>
              </a:rPr>
              <a:t>	(</a:t>
            </a:r>
            <a:r>
              <a:rPr lang="en-US" altLang="en-US" dirty="0" err="1">
                <a:solidFill>
                  <a:srgbClr val="000000"/>
                </a:solidFill>
              </a:rPr>
              <a:t>manmani</a:t>
            </a:r>
            <a:r>
              <a:rPr lang="en-US" altLang="en-US" dirty="0">
                <a:solidFill>
                  <a:srgbClr val="000000"/>
                </a:solidFill>
              </a:rPr>
              <a:t>) E</a:t>
            </a:r>
            <a:endParaRPr lang="en-IN" altLang="en-US" dirty="0"/>
          </a:p>
        </p:txBody>
      </p:sp>
      <p:sp>
        <p:nvSpPr>
          <p:cNvPr id="41987" name="Content Placeholder 5">
            <a:extLst>
              <a:ext uri="{FF2B5EF4-FFF2-40B4-BE49-F238E27FC236}">
                <a16:creationId xmlns:a16="http://schemas.microsoft.com/office/drawing/2014/main" id="{C7A2F565-D91F-4574-97FF-58038E1DE59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Degree 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solidFill>
                  <a:srgbClr val="000000"/>
                </a:solidFill>
              </a:rPr>
              <a:t>Knowledge…</a:t>
            </a:r>
          </a:p>
          <a:p>
            <a:pPr marL="0" indent="0">
              <a:buFont typeface="Arial" panose="020B0604020202020204" pitchFamily="34" charset="0"/>
              <a:buNone/>
            </a:pPr>
            <a:r>
              <a:rPr lang="en-US" altLang="en-US">
                <a:solidFill>
                  <a:srgbClr val="000000"/>
                </a:solidFill>
              </a:rPr>
              <a:t>	(right understanding) D</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Job 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Money 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World tour 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Family E</a:t>
            </a:r>
            <a:endParaRPr lang="en-IN" altLang="en-US"/>
          </a:p>
        </p:txBody>
      </p:sp>
      <p:sp>
        <p:nvSpPr>
          <p:cNvPr id="41988" name="Title 3">
            <a:extLst>
              <a:ext uri="{FF2B5EF4-FFF2-40B4-BE49-F238E27FC236}">
                <a16:creationId xmlns:a16="http://schemas.microsoft.com/office/drawing/2014/main" id="{17396CFC-7302-4C89-BFFF-62A9EF5F6CC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Exercise: Desire or Expectation?</a:t>
            </a:r>
            <a:endParaRPr lang="en-IN"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E19A838-64A6-4147-937D-04FCB06BC14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cs typeface="Arial" panose="020B0604020202020204" pitchFamily="34" charset="0"/>
              </a:rPr>
              <a:t>Recalling: Source of Motivations for our Desires - Its Implications</a:t>
            </a:r>
            <a:endParaRPr lang="en-US" altLang="en-US" dirty="0"/>
          </a:p>
        </p:txBody>
      </p:sp>
      <p:sp>
        <p:nvSpPr>
          <p:cNvPr id="43011" name="Rectangle 8">
            <a:extLst>
              <a:ext uri="{FF2B5EF4-FFF2-40B4-BE49-F238E27FC236}">
                <a16:creationId xmlns:a16="http://schemas.microsoft.com/office/drawing/2014/main" id="{C674FC43-ABCD-4CD9-91A8-D4EAE7932B09}"/>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Self  </a:t>
            </a:r>
            <a:r>
              <a:rPr lang="en-US" altLang="en-US" sz="2800">
                <a:solidFill>
                  <a:srgbClr val="1E00AA"/>
                </a:solidFill>
                <a:latin typeface="Kruti Dev 010" pitchFamily="2" charset="0"/>
              </a:rPr>
              <a:t>eSa</a:t>
            </a:r>
            <a:r>
              <a:rPr lang="en-US" altLang="en-US" sz="2400">
                <a:latin typeface="Kruti Dev 010" pitchFamily="2" charset="0"/>
              </a:rPr>
              <a:t> </a:t>
            </a:r>
            <a:endParaRPr lang="en-US" altLang="en-US" sz="2000"/>
          </a:p>
        </p:txBody>
      </p:sp>
      <p:graphicFrame>
        <p:nvGraphicFramePr>
          <p:cNvPr id="34" name="Table 33">
            <a:extLst>
              <a:ext uri="{FF2B5EF4-FFF2-40B4-BE49-F238E27FC236}">
                <a16:creationId xmlns:a16="http://schemas.microsoft.com/office/drawing/2014/main" id="{5325071F-CBA0-459F-A1E6-8CD6E67CB001}"/>
              </a:ext>
            </a:extLst>
          </p:cNvPr>
          <p:cNvGraphicFramePr>
            <a:graphicFrameLocks noGrp="1"/>
          </p:cNvGraphicFramePr>
          <p:nvPr>
            <p:extLst>
              <p:ext uri="{D42A27DB-BD31-4B8C-83A1-F6EECF244321}">
                <p14:modId xmlns:p14="http://schemas.microsoft.com/office/powerpoint/2010/main" val="2687996243"/>
              </p:ext>
            </p:extLst>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3032" name="Rectangle 10">
            <a:extLst>
              <a:ext uri="{FF2B5EF4-FFF2-40B4-BE49-F238E27FC236}">
                <a16:creationId xmlns:a16="http://schemas.microsoft.com/office/drawing/2014/main" id="{5B05C94D-D222-4912-BB1A-FB1CDD8FB8FC}"/>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Body </a:t>
            </a:r>
            <a:r>
              <a:rPr lang="en-US" altLang="en-US" sz="2800">
                <a:solidFill>
                  <a:srgbClr val="1E00AA"/>
                </a:solidFill>
                <a:latin typeface="Kruti Dev 010" pitchFamily="2" charset="0"/>
              </a:rPr>
              <a:t>'kjhj</a:t>
            </a:r>
            <a:r>
              <a:rPr lang="en-US" altLang="en-US" sz="2400">
                <a:latin typeface="Kruti Dev 010" pitchFamily="2" charset="0"/>
              </a:rPr>
              <a:t> </a:t>
            </a:r>
            <a:endParaRPr lang="en-US" altLang="en-US" sz="2000"/>
          </a:p>
        </p:txBody>
      </p:sp>
      <p:cxnSp>
        <p:nvCxnSpPr>
          <p:cNvPr id="37" name="Straight Connector 36">
            <a:extLst>
              <a:ext uri="{FF2B5EF4-FFF2-40B4-BE49-F238E27FC236}">
                <a16:creationId xmlns:a16="http://schemas.microsoft.com/office/drawing/2014/main" id="{5ED70E16-DA2B-4CCE-962F-2F7F451D80DB}"/>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Table 52">
            <a:extLst>
              <a:ext uri="{FF2B5EF4-FFF2-40B4-BE49-F238E27FC236}">
                <a16:creationId xmlns:a16="http://schemas.microsoft.com/office/drawing/2014/main" id="{54D7243C-DD65-43F1-BA44-068B9F411E59}"/>
              </a:ext>
            </a:extLst>
          </p:cNvPr>
          <p:cNvGraphicFramePr>
            <a:graphicFrameLocks noGrp="1"/>
          </p:cNvGraphicFramePr>
          <p:nvPr>
            <p:extLst>
              <p:ext uri="{D42A27DB-BD31-4B8C-83A1-F6EECF244321}">
                <p14:modId xmlns:p14="http://schemas.microsoft.com/office/powerpoint/2010/main" val="3130952585"/>
              </p:ext>
            </p:extLst>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43049" name="Group 5">
            <a:extLst>
              <a:ext uri="{FF2B5EF4-FFF2-40B4-BE49-F238E27FC236}">
                <a16:creationId xmlns:a16="http://schemas.microsoft.com/office/drawing/2014/main" id="{591585B5-A65A-431B-8CEA-DBDCE1257B1C}"/>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AA9B4BE-1596-43D4-9AC3-4DE747DB6647}"/>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48A6D0A-45E8-4661-B53D-9FC07D60ECB9}"/>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077" name="Rectangle 4">
              <a:extLst>
                <a:ext uri="{FF2B5EF4-FFF2-40B4-BE49-F238E27FC236}">
                  <a16:creationId xmlns:a16="http://schemas.microsoft.com/office/drawing/2014/main" id="{0D46276F-2E76-4614-97E3-F31F052C476C}"/>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Information</a:t>
              </a:r>
            </a:p>
          </p:txBody>
        </p:sp>
      </p:grpSp>
      <p:sp>
        <p:nvSpPr>
          <p:cNvPr id="43050" name="Rectangle 13">
            <a:extLst>
              <a:ext uri="{FF2B5EF4-FFF2-40B4-BE49-F238E27FC236}">
                <a16:creationId xmlns:a16="http://schemas.microsoft.com/office/drawing/2014/main" id="{D95606CC-D3EF-42A4-AEDA-66127F7C85DE}"/>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Behaviour </a:t>
            </a:r>
            <a:r>
              <a:rPr lang="en-US" altLang="en-US" sz="2800">
                <a:solidFill>
                  <a:srgbClr val="1E00AA"/>
                </a:solidFill>
                <a:latin typeface="Kruti Dev 010" pitchFamily="2" charset="0"/>
              </a:rPr>
              <a:t>O;ogkj</a:t>
            </a:r>
          </a:p>
        </p:txBody>
      </p:sp>
      <p:sp>
        <p:nvSpPr>
          <p:cNvPr id="43051" name="Rectangle 14">
            <a:extLst>
              <a:ext uri="{FF2B5EF4-FFF2-40B4-BE49-F238E27FC236}">
                <a16:creationId xmlns:a16="http://schemas.microsoft.com/office/drawing/2014/main" id="{94A1E093-74B5-42B9-9235-AC4ECF56BD6B}"/>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B3000570-38D8-4131-BE39-3E6F69245E53}"/>
              </a:ext>
            </a:extLst>
          </p:cNvPr>
          <p:cNvCxnSpPr>
            <a:endCxn id="4305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85241B7-B7CD-4A10-B15C-4E8C8C5CA6AA}"/>
              </a:ext>
            </a:extLst>
          </p:cNvPr>
          <p:cNvCxnSpPr>
            <a:endCxn id="4305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45">
            <a:extLst>
              <a:ext uri="{FF2B5EF4-FFF2-40B4-BE49-F238E27FC236}">
                <a16:creationId xmlns:a16="http://schemas.microsoft.com/office/drawing/2014/main" id="{28875478-5687-42E4-868B-1C88D0E9AA6C}"/>
              </a:ext>
            </a:extLst>
          </p:cNvPr>
          <p:cNvGrpSpPr>
            <a:grpSpLocks/>
          </p:cNvGrpSpPr>
          <p:nvPr/>
        </p:nvGrpSpPr>
        <p:grpSpPr bwMode="auto">
          <a:xfrm>
            <a:off x="7848600" y="4987925"/>
            <a:ext cx="2667000" cy="1336675"/>
            <a:chOff x="6324600" y="4988560"/>
            <a:chExt cx="2667000" cy="1336040"/>
          </a:xfrm>
        </p:grpSpPr>
        <p:sp>
          <p:nvSpPr>
            <p:cNvPr id="43071" name="Text Box 13">
              <a:extLst>
                <a:ext uri="{FF2B5EF4-FFF2-40B4-BE49-F238E27FC236}">
                  <a16:creationId xmlns:a16="http://schemas.microsoft.com/office/drawing/2014/main" id="{5FE4F6EB-2A04-4AE4-8E30-99BA5BFAFAB4}"/>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p>
          </p:txBody>
        </p:sp>
        <p:cxnSp>
          <p:nvCxnSpPr>
            <p:cNvPr id="43072" name="AutoShape 14">
              <a:extLst>
                <a:ext uri="{FF2B5EF4-FFF2-40B4-BE49-F238E27FC236}">
                  <a16:creationId xmlns:a16="http://schemas.microsoft.com/office/drawing/2014/main" id="{2E31B0BC-5202-4BDA-8CD5-BF9AEEFD0A9B}"/>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3073" name="AutoShape 11">
              <a:extLst>
                <a:ext uri="{FF2B5EF4-FFF2-40B4-BE49-F238E27FC236}">
                  <a16:creationId xmlns:a16="http://schemas.microsoft.com/office/drawing/2014/main" id="{C8238011-945F-4C06-B6FB-3B0B3275C0A9}"/>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A93595DF-D1A5-4B4D-8200-4C5BAF5D3CD1}"/>
                </a:ext>
              </a:extLst>
            </p:cNvPr>
            <p:cNvSpPr/>
            <p:nvPr/>
          </p:nvSpPr>
          <p:spPr bwMode="auto">
            <a:xfrm>
              <a:off x="6705600" y="5182143"/>
              <a:ext cx="457200" cy="3808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sp>
        <p:nvSpPr>
          <p:cNvPr id="50" name="Rectangle 49">
            <a:extLst>
              <a:ext uri="{FF2B5EF4-FFF2-40B4-BE49-F238E27FC236}">
                <a16:creationId xmlns:a16="http://schemas.microsoft.com/office/drawing/2014/main" id="{A26C0712-5AB0-4911-80BA-014673FF7FF2}"/>
              </a:ext>
            </a:extLst>
          </p:cNvPr>
          <p:cNvSpPr>
            <a:spLocks noChangeArrowheads="1"/>
          </p:cNvSpPr>
          <p:nvPr/>
        </p:nvSpPr>
        <p:spPr bwMode="auto">
          <a:xfrm>
            <a:off x="1524000" y="3124200"/>
            <a:ext cx="18367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cs typeface="Arial" panose="020B0604020202020204" pitchFamily="34" charset="0"/>
              </a:rPr>
              <a:t>Enslavement </a:t>
            </a:r>
          </a:p>
          <a:p>
            <a:pPr eaLnBrk="1" hangingPunct="1">
              <a:spcAft>
                <a:spcPts val="1000"/>
              </a:spcAft>
            </a:pPr>
            <a:r>
              <a:rPr lang="en-US" altLang="en-US" sz="2800" b="1">
                <a:solidFill>
                  <a:srgbClr val="FF0000"/>
                </a:solidFill>
                <a:latin typeface="Kruti Dev 010" pitchFamily="2" charset="0"/>
              </a:rPr>
              <a:t>ijra=rk </a:t>
            </a:r>
            <a:r>
              <a:rPr lang="en-US" altLang="en-US" sz="2400">
                <a:solidFill>
                  <a:srgbClr val="FF0000"/>
                </a:solidFill>
              </a:rPr>
              <a:t>X </a:t>
            </a:r>
          </a:p>
        </p:txBody>
      </p:sp>
      <p:sp>
        <p:nvSpPr>
          <p:cNvPr id="51" name="Rectangle 50">
            <a:extLst>
              <a:ext uri="{FF2B5EF4-FFF2-40B4-BE49-F238E27FC236}">
                <a16:creationId xmlns:a16="http://schemas.microsoft.com/office/drawing/2014/main" id="{AE6B2B96-51E4-4F11-804D-481A43853D6A}"/>
              </a:ext>
            </a:extLst>
          </p:cNvPr>
          <p:cNvSpPr>
            <a:spLocks noChangeArrowheads="1"/>
          </p:cNvSpPr>
          <p:nvPr/>
        </p:nvSpPr>
        <p:spPr bwMode="auto">
          <a:xfrm>
            <a:off x="8685213" y="2185988"/>
            <a:ext cx="196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cs typeface="Arial" panose="020B0604020202020204" pitchFamily="34" charset="0"/>
              </a:rPr>
              <a:t>Self-organised</a:t>
            </a:r>
          </a:p>
          <a:p>
            <a:pPr eaLnBrk="1" hangingPunct="1">
              <a:spcAft>
                <a:spcPts val="1000"/>
              </a:spcAft>
            </a:pPr>
            <a:r>
              <a:rPr lang="en-US" altLang="en-US" sz="2800" b="1">
                <a:latin typeface="Kruti Dev 010" pitchFamily="2" charset="0"/>
              </a:rPr>
              <a:t>Lora=rk </a:t>
            </a:r>
            <a:r>
              <a:rPr lang="en-US" altLang="en-US" sz="2400" b="1"/>
              <a:t>√</a:t>
            </a:r>
            <a:endParaRPr lang="en-US" altLang="en-US" sz="3200" b="1"/>
          </a:p>
        </p:txBody>
      </p:sp>
      <p:sp>
        <p:nvSpPr>
          <p:cNvPr id="52" name="Rectangle 51">
            <a:extLst>
              <a:ext uri="{FF2B5EF4-FFF2-40B4-BE49-F238E27FC236}">
                <a16:creationId xmlns:a16="http://schemas.microsoft.com/office/drawing/2014/main" id="{49D3F8E5-36EF-4FFA-B0BF-A74CAD345540}"/>
              </a:ext>
            </a:extLst>
          </p:cNvPr>
          <p:cNvSpPr>
            <a:spLocks noChangeArrowheads="1"/>
          </p:cNvSpPr>
          <p:nvPr/>
        </p:nvSpPr>
        <p:spPr bwMode="auto">
          <a:xfrm>
            <a:off x="8683625" y="6026150"/>
            <a:ext cx="317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cs typeface="Arial" panose="020B0604020202020204" pitchFamily="34" charset="0"/>
              </a:rPr>
              <a:t>Enslavement </a:t>
            </a:r>
            <a:r>
              <a:rPr lang="en-US" altLang="en-US" sz="2800" b="1">
                <a:solidFill>
                  <a:srgbClr val="FF0000"/>
                </a:solidFill>
                <a:latin typeface="Kruti Dev 010" pitchFamily="2" charset="0"/>
              </a:rPr>
              <a:t>ijra=rk </a:t>
            </a:r>
            <a:r>
              <a:rPr lang="en-US" altLang="en-US" sz="2400">
                <a:solidFill>
                  <a:srgbClr val="FF0000"/>
                </a:solidFill>
              </a:rPr>
              <a:t>X </a:t>
            </a:r>
          </a:p>
        </p:txBody>
      </p:sp>
      <p:grpSp>
        <p:nvGrpSpPr>
          <p:cNvPr id="5" name="Group 46">
            <a:extLst>
              <a:ext uri="{FF2B5EF4-FFF2-40B4-BE49-F238E27FC236}">
                <a16:creationId xmlns:a16="http://schemas.microsoft.com/office/drawing/2014/main" id="{76200026-FE8F-45B8-984F-9F1A7A7EC3A3}"/>
              </a:ext>
            </a:extLst>
          </p:cNvPr>
          <p:cNvGrpSpPr>
            <a:grpSpLocks/>
          </p:cNvGrpSpPr>
          <p:nvPr/>
        </p:nvGrpSpPr>
        <p:grpSpPr bwMode="auto">
          <a:xfrm>
            <a:off x="7847013" y="457200"/>
            <a:ext cx="4344987" cy="2362200"/>
            <a:chOff x="6323806" y="762000"/>
            <a:chExt cx="4343765" cy="2362200"/>
          </a:xfrm>
        </p:grpSpPr>
        <p:sp>
          <p:nvSpPr>
            <p:cNvPr id="43067" name="Text Box 10">
              <a:extLst>
                <a:ext uri="{FF2B5EF4-FFF2-40B4-BE49-F238E27FC236}">
                  <a16:creationId xmlns:a16="http://schemas.microsoft.com/office/drawing/2014/main" id="{4938BCD6-2775-4E8F-88FB-845667C47C5D}"/>
                </a:ext>
              </a:extLst>
            </p:cNvPr>
            <p:cNvSpPr txBox="1">
              <a:spLocks noChangeArrowheads="1"/>
            </p:cNvSpPr>
            <p:nvPr/>
          </p:nvSpPr>
          <p:spPr bwMode="auto">
            <a:xfrm>
              <a:off x="7165975" y="762000"/>
              <a:ext cx="3501596" cy="162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vk/kkj ij tkap dj</a:t>
              </a:r>
            </a:p>
          </p:txBody>
        </p:sp>
        <p:cxnSp>
          <p:nvCxnSpPr>
            <p:cNvPr id="43068" name="AutoShape 11">
              <a:extLst>
                <a:ext uri="{FF2B5EF4-FFF2-40B4-BE49-F238E27FC236}">
                  <a16:creationId xmlns:a16="http://schemas.microsoft.com/office/drawing/2014/main" id="{DE584E31-8EF8-46E7-BC86-CDACC92CD7BB}"/>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3069" name="AutoShape 12">
              <a:extLst>
                <a:ext uri="{FF2B5EF4-FFF2-40B4-BE49-F238E27FC236}">
                  <a16:creationId xmlns:a16="http://schemas.microsoft.com/office/drawing/2014/main" id="{D084AE33-B739-4D8C-8129-870A15D432D5}"/>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7A7C1EBB-2C62-49CA-8517-85DD2C6D571E}"/>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6" name="Group 47">
            <a:extLst>
              <a:ext uri="{FF2B5EF4-FFF2-40B4-BE49-F238E27FC236}">
                <a16:creationId xmlns:a16="http://schemas.microsoft.com/office/drawing/2014/main" id="{5FE19143-181B-48D3-9764-DAA251AB750C}"/>
              </a:ext>
            </a:extLst>
          </p:cNvPr>
          <p:cNvGrpSpPr>
            <a:grpSpLocks/>
          </p:cNvGrpSpPr>
          <p:nvPr/>
        </p:nvGrpSpPr>
        <p:grpSpPr bwMode="auto">
          <a:xfrm>
            <a:off x="1524000" y="2209800"/>
            <a:ext cx="5259388" cy="838200"/>
            <a:chOff x="0" y="2209800"/>
            <a:chExt cx="5259388" cy="838200"/>
          </a:xfrm>
        </p:grpSpPr>
        <p:sp>
          <p:nvSpPr>
            <p:cNvPr id="43063" name="Text Box 7">
              <a:extLst>
                <a:ext uri="{FF2B5EF4-FFF2-40B4-BE49-F238E27FC236}">
                  <a16:creationId xmlns:a16="http://schemas.microsoft.com/office/drawing/2014/main" id="{28F4DFC2-74DF-4A9A-BA65-FD35C6041311}"/>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43064" name="AutoShape 8">
              <a:extLst>
                <a:ext uri="{FF2B5EF4-FFF2-40B4-BE49-F238E27FC236}">
                  <a16:creationId xmlns:a16="http://schemas.microsoft.com/office/drawing/2014/main" id="{1B6752F1-2FD5-408A-8835-363058AB5025}"/>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43065" name="AutoShape 9">
              <a:extLst>
                <a:ext uri="{FF2B5EF4-FFF2-40B4-BE49-F238E27FC236}">
                  <a16:creationId xmlns:a16="http://schemas.microsoft.com/office/drawing/2014/main" id="{F419FC02-8122-48A8-914A-70EB0912E03A}"/>
                </a:ext>
              </a:extLst>
            </p:cNvPr>
            <p:cNvCxnSpPr>
              <a:cxnSpLocks noChangeShapeType="1"/>
            </p:cNvCxnSpPr>
            <p:nvPr/>
          </p:nvCxnSpPr>
          <p:spPr bwMode="auto">
            <a:xfrm>
              <a:off x="5259388" y="2603500"/>
              <a:ext cx="0" cy="21590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BFCAF58A-87C2-48B1-BB3D-A81B5D54A525}"/>
                </a:ext>
              </a:extLst>
            </p:cNvPr>
            <p:cNvSpPr/>
            <p:nvPr/>
          </p:nvSpPr>
          <p:spPr bwMode="auto">
            <a:xfrm>
              <a:off x="1379538" y="26035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grpSp>
        <p:nvGrpSpPr>
          <p:cNvPr id="43060" name="Group 50">
            <a:extLst>
              <a:ext uri="{FF2B5EF4-FFF2-40B4-BE49-F238E27FC236}">
                <a16:creationId xmlns:a16="http://schemas.microsoft.com/office/drawing/2014/main" id="{4D8CDAF3-B1B6-4641-B434-1B77A8D4471F}"/>
              </a:ext>
            </a:extLst>
          </p:cNvPr>
          <p:cNvGrpSpPr>
            <a:grpSpLocks/>
          </p:cNvGrpSpPr>
          <p:nvPr/>
        </p:nvGrpSpPr>
        <p:grpSpPr bwMode="auto">
          <a:xfrm>
            <a:off x="8637588" y="3819525"/>
            <a:ext cx="3157537" cy="914400"/>
            <a:chOff x="7095024" y="4204342"/>
            <a:chExt cx="3160106" cy="914400"/>
          </a:xfrm>
        </p:grpSpPr>
        <p:sp>
          <p:nvSpPr>
            <p:cNvPr id="43061" name="Text Box 15">
              <a:extLst>
                <a:ext uri="{FF2B5EF4-FFF2-40B4-BE49-F238E27FC236}">
                  <a16:creationId xmlns:a16="http://schemas.microsoft.com/office/drawing/2014/main" id="{868561A2-0A3D-4370-99CB-F1E73AD0CC14}"/>
                </a:ext>
              </a:extLst>
            </p:cNvPr>
            <p:cNvSpPr txBox="1">
              <a:spLocks noChangeArrowheads="1"/>
            </p:cNvSpPr>
            <p:nvPr/>
          </p:nvSpPr>
          <p:spPr bwMode="auto">
            <a:xfrm>
              <a:off x="8510468" y="4204342"/>
              <a:ext cx="17446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t>Imagination</a:t>
              </a:r>
            </a:p>
            <a:p>
              <a:pPr eaLnBrk="1" hangingPunct="1">
                <a:spcAft>
                  <a:spcPts val="1000"/>
                </a:spcAft>
              </a:pPr>
              <a:r>
                <a:rPr lang="en-US" altLang="en-US" sz="2800">
                  <a:solidFill>
                    <a:srgbClr val="002060"/>
                  </a:solidFill>
                  <a:latin typeface="Kruti Dev 010" pitchFamily="2" charset="0"/>
                </a:rPr>
                <a:t>dYiuk”khyrk </a:t>
              </a:r>
              <a:endParaRPr lang="en-US" altLang="en-US" sz="2800"/>
            </a:p>
          </p:txBody>
        </p:sp>
        <p:cxnSp>
          <p:nvCxnSpPr>
            <p:cNvPr id="43062" name="AutoShape 16">
              <a:extLst>
                <a:ext uri="{FF2B5EF4-FFF2-40B4-BE49-F238E27FC236}">
                  <a16:creationId xmlns:a16="http://schemas.microsoft.com/office/drawing/2014/main" id="{01D1E93F-C1A7-4251-A69A-FE82CF435DE9}"/>
                </a:ext>
              </a:extLst>
            </p:cNvPr>
            <p:cNvCxnSpPr>
              <a:cxnSpLocks noChangeShapeType="1"/>
            </p:cNvCxnSpPr>
            <p:nvPr/>
          </p:nvCxnSpPr>
          <p:spPr bwMode="auto">
            <a:xfrm>
              <a:off x="7095024" y="4214666"/>
              <a:ext cx="1415444" cy="227483"/>
            </a:xfrm>
            <a:prstGeom prst="curvedConnector3">
              <a:avLst>
                <a:gd name="adj1" fmla="val 50000"/>
              </a:avLst>
            </a:prstGeom>
            <a:noFill/>
            <a:ln w="9525">
              <a:solidFill>
                <a:srgbClr val="FF0000"/>
              </a:solidFill>
              <a:round/>
              <a:headEnd type="arrow" w="med" len="med"/>
              <a:tailEnd/>
            </a:ln>
            <a:extLst>
              <a:ext uri="{909E8E84-426E-40DD-AFC4-6F175D3DCCD1}">
                <a14:hiddenFill xmlns:a14="http://schemas.microsoft.com/office/drawing/2010/main">
                  <a:noFill/>
                </a14:hiddenFill>
              </a:ext>
            </a:extLst>
          </p:spPr>
        </p:cxnSp>
      </p:grpSp>
      <p:sp>
        <p:nvSpPr>
          <p:cNvPr id="43034" name="Oval 8">
            <a:extLst>
              <a:ext uri="{FF2B5EF4-FFF2-40B4-BE49-F238E27FC236}">
                <a16:creationId xmlns:a16="http://schemas.microsoft.com/office/drawing/2014/main" id="{9E19C2A4-D232-490F-A5C2-F04137589DBB}"/>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Content Placeholder 3">
            <a:extLst>
              <a:ext uri="{FF2B5EF4-FFF2-40B4-BE49-F238E27FC236}">
                <a16:creationId xmlns:a16="http://schemas.microsoft.com/office/drawing/2014/main" id="{697CF803-2572-4280-A83C-AB637556B8B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Desires, feelings are clear, and are naturally acceptable</a:t>
            </a:r>
          </a:p>
          <a:p>
            <a:pPr marL="0" indent="0">
              <a:buFont typeface="Arial" panose="020B0604020202020204" pitchFamily="34" charset="0"/>
              <a:buNone/>
            </a:pPr>
            <a:r>
              <a:rPr lang="en-US" altLang="en-US"/>
              <a:t>Thoughts are about how to fulfill desires</a:t>
            </a:r>
          </a:p>
          <a:p>
            <a:pPr marL="0" indent="0">
              <a:buFont typeface="Arial" panose="020B0604020202020204" pitchFamily="34" charset="0"/>
              <a:buNone/>
            </a:pPr>
            <a:r>
              <a:rPr lang="en-US" altLang="en-US"/>
              <a:t>These thoughts give rise to definite expectations</a:t>
            </a:r>
          </a:p>
          <a:p>
            <a:pPr marL="0" indent="0">
              <a:buFont typeface="Arial" panose="020B0604020202020204" pitchFamily="34" charset="0"/>
              <a:buNone/>
            </a:pPr>
            <a:r>
              <a:rPr lang="en-US" altLang="en-US"/>
              <a:t>These D, T, E are in harmony…</a:t>
            </a:r>
          </a:p>
        </p:txBody>
      </p:sp>
      <p:sp>
        <p:nvSpPr>
          <p:cNvPr id="5" name="Content Placeholder 4">
            <a:extLst>
              <a:ext uri="{FF2B5EF4-FFF2-40B4-BE49-F238E27FC236}">
                <a16:creationId xmlns:a16="http://schemas.microsoft.com/office/drawing/2014/main" id="{C29AFA75-468E-46D7-BFCE-4BE03E96A5F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Desires, feelings are not clear, may not be naturally acceptable</a:t>
            </a:r>
          </a:p>
          <a:p>
            <a:pPr marL="0" indent="0">
              <a:buFont typeface="Arial" panose="020B0604020202020204" pitchFamily="34" charset="0"/>
              <a:buNone/>
            </a:pPr>
            <a:r>
              <a:rPr lang="en-IN" altLang="en-US"/>
              <a:t>Expectations, based on preconditioning and sensation, are predominant</a:t>
            </a:r>
          </a:p>
          <a:p>
            <a:pPr marL="0" indent="0">
              <a:buFont typeface="Arial" panose="020B0604020202020204" pitchFamily="34" charset="0"/>
              <a:buNone/>
            </a:pPr>
            <a:r>
              <a:rPr lang="en-IN" altLang="en-US"/>
              <a:t>Thoughts are about how to fulfil expectations</a:t>
            </a:r>
          </a:p>
          <a:p>
            <a:pPr marL="0" indent="0">
              <a:buFont typeface="Arial" panose="020B0604020202020204" pitchFamily="34" charset="0"/>
              <a:buNone/>
            </a:pPr>
            <a:r>
              <a:rPr lang="en-IN" altLang="en-US"/>
              <a:t>These thoughts give rise to more such expectations</a:t>
            </a:r>
          </a:p>
          <a:p>
            <a:pPr marL="0" indent="0">
              <a:buFont typeface="Arial" panose="020B0604020202020204" pitchFamily="34" charset="0"/>
              <a:buNone/>
            </a:pPr>
            <a:r>
              <a:rPr lang="en-IN" altLang="en-US"/>
              <a:t>These D, T, E are largely in contradiction</a:t>
            </a:r>
          </a:p>
        </p:txBody>
      </p:sp>
      <p:sp>
        <p:nvSpPr>
          <p:cNvPr id="44036" name="Title 2">
            <a:extLst>
              <a:ext uri="{FF2B5EF4-FFF2-40B4-BE49-F238E27FC236}">
                <a16:creationId xmlns:a16="http://schemas.microsoft.com/office/drawing/2014/main" id="{5CA8E0D2-5161-4A99-97F9-DBFFD1C2E31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Exercise: Check if Your Desires, Thoughts and Expectations are</a:t>
            </a:r>
            <a:r>
              <a:rPr lang="en-IN" altLang="en-US"/>
              <a:t> in Harmony</a:t>
            </a:r>
          </a:p>
        </p:txBody>
      </p:sp>
      <p:grpSp>
        <p:nvGrpSpPr>
          <p:cNvPr id="44037" name="Group 48">
            <a:extLst>
              <a:ext uri="{FF2B5EF4-FFF2-40B4-BE49-F238E27FC236}">
                <a16:creationId xmlns:a16="http://schemas.microsoft.com/office/drawing/2014/main" id="{876D9727-567C-47C6-8B82-8C98ABBE4148}"/>
              </a:ext>
            </a:extLst>
          </p:cNvPr>
          <p:cNvGrpSpPr>
            <a:grpSpLocks/>
          </p:cNvGrpSpPr>
          <p:nvPr/>
        </p:nvGrpSpPr>
        <p:grpSpPr bwMode="auto">
          <a:xfrm>
            <a:off x="228600" y="4699000"/>
            <a:ext cx="5249863" cy="1938338"/>
            <a:chOff x="914400" y="1916112"/>
            <a:chExt cx="5250205" cy="1940830"/>
          </a:xfrm>
        </p:grpSpPr>
        <p:sp>
          <p:nvSpPr>
            <p:cNvPr id="44082" name="TextBox 6">
              <a:extLst>
                <a:ext uri="{FF2B5EF4-FFF2-40B4-BE49-F238E27FC236}">
                  <a16:creationId xmlns:a16="http://schemas.microsoft.com/office/drawing/2014/main" id="{868587EF-D600-4A48-A132-0F54E91DE1EA}"/>
                </a:ext>
              </a:extLst>
            </p:cNvPr>
            <p:cNvSpPr txBox="1">
              <a:spLocks noChangeArrowheads="1"/>
            </p:cNvSpPr>
            <p:nvPr/>
          </p:nvSpPr>
          <p:spPr bwMode="auto">
            <a:xfrm>
              <a:off x="914400" y="1916112"/>
              <a:ext cx="5250205" cy="194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D1		D2		Dn	       </a:t>
              </a:r>
            </a:p>
            <a:p>
              <a:pPr eaLnBrk="1" hangingPunct="1"/>
              <a:endParaRPr lang="en-US" altLang="en-US">
                <a:solidFill>
                  <a:srgbClr val="000000"/>
                </a:solidFill>
              </a:endParaRPr>
            </a:p>
            <a:p>
              <a:pPr eaLnBrk="1" hangingPunct="1"/>
              <a:endParaRPr lang="en-US" altLang="en-US" sz="1600">
                <a:solidFill>
                  <a:srgbClr val="000000"/>
                </a:solidFill>
              </a:endParaRPr>
            </a:p>
            <a:p>
              <a:pPr eaLnBrk="1" hangingPunct="1"/>
              <a:r>
                <a:rPr lang="en-US" altLang="en-US">
                  <a:solidFill>
                    <a:srgbClr val="000000"/>
                  </a:solidFill>
                </a:rPr>
                <a:t>T</a:t>
              </a:r>
              <a:r>
                <a:rPr lang="en-US" altLang="en-US" baseline="-25000">
                  <a:solidFill>
                    <a:srgbClr val="000000"/>
                  </a:solidFill>
                </a:rPr>
                <a:t>11</a:t>
              </a:r>
              <a:r>
                <a:rPr lang="en-US" altLang="en-US">
                  <a:solidFill>
                    <a:srgbClr val="000000"/>
                  </a:solidFill>
                </a:rPr>
                <a:t>, T</a:t>
              </a:r>
              <a:r>
                <a:rPr lang="en-US" altLang="en-US" baseline="-25000">
                  <a:solidFill>
                    <a:srgbClr val="000000"/>
                  </a:solidFill>
                </a:rPr>
                <a:t>12 ….</a:t>
              </a:r>
              <a:r>
                <a:rPr lang="en-US" altLang="en-US">
                  <a:solidFill>
                    <a:srgbClr val="000000"/>
                  </a:solidFill>
                </a:rPr>
                <a:t>T</a:t>
              </a:r>
              <a:r>
                <a:rPr lang="en-US" altLang="en-US" baseline="-25000">
                  <a:solidFill>
                    <a:srgbClr val="000000"/>
                  </a:solidFill>
                </a:rPr>
                <a:t>1n</a:t>
              </a:r>
              <a:r>
                <a:rPr lang="en-US" altLang="en-US">
                  <a:solidFill>
                    <a:srgbClr val="000000"/>
                  </a:solidFill>
                </a:rPr>
                <a:t>     T</a:t>
              </a:r>
              <a:r>
                <a:rPr lang="en-US" altLang="en-US" baseline="-25000">
                  <a:solidFill>
                    <a:srgbClr val="000000"/>
                  </a:solidFill>
                </a:rPr>
                <a:t>21</a:t>
              </a:r>
              <a:r>
                <a:rPr lang="en-US" altLang="en-US">
                  <a:solidFill>
                    <a:srgbClr val="000000"/>
                  </a:solidFill>
                </a:rPr>
                <a:t>, T</a:t>
              </a:r>
              <a:r>
                <a:rPr lang="en-US" altLang="en-US" baseline="-25000">
                  <a:solidFill>
                    <a:srgbClr val="000000"/>
                  </a:solidFill>
                </a:rPr>
                <a:t>22</a:t>
              </a:r>
              <a:r>
                <a:rPr lang="en-US" altLang="en-US">
                  <a:solidFill>
                    <a:srgbClr val="000000"/>
                  </a:solidFill>
                </a:rPr>
                <a:t>,…T</a:t>
              </a:r>
              <a:r>
                <a:rPr lang="en-US" altLang="en-US" baseline="-25000">
                  <a:solidFill>
                    <a:srgbClr val="000000"/>
                  </a:solidFill>
                </a:rPr>
                <a:t>2n 	</a:t>
              </a:r>
              <a:r>
                <a:rPr lang="en-US" altLang="en-US">
                  <a:solidFill>
                    <a:srgbClr val="000000"/>
                  </a:solidFill>
                </a:rPr>
                <a:t>T</a:t>
              </a:r>
              <a:r>
                <a:rPr lang="en-US" altLang="en-US" baseline="-25000">
                  <a:solidFill>
                    <a:srgbClr val="000000"/>
                  </a:solidFill>
                </a:rPr>
                <a:t>31</a:t>
              </a:r>
              <a:r>
                <a:rPr lang="en-US" altLang="en-US">
                  <a:solidFill>
                    <a:srgbClr val="000000"/>
                  </a:solidFill>
                </a:rPr>
                <a:t>, T</a:t>
              </a:r>
              <a:r>
                <a:rPr lang="en-US" altLang="en-US" baseline="-25000">
                  <a:solidFill>
                    <a:srgbClr val="000000"/>
                  </a:solidFill>
                </a:rPr>
                <a:t>32</a:t>
              </a:r>
              <a:r>
                <a:rPr lang="en-US" altLang="en-US">
                  <a:solidFill>
                    <a:srgbClr val="000000"/>
                  </a:solidFill>
                </a:rPr>
                <a:t>,..T</a:t>
              </a:r>
              <a:r>
                <a:rPr lang="en-US" altLang="en-US" baseline="-25000">
                  <a:solidFill>
                    <a:srgbClr val="000000"/>
                  </a:solidFill>
                </a:rPr>
                <a:t>3n</a:t>
              </a:r>
            </a:p>
            <a:p>
              <a:pPr eaLnBrk="1" hangingPunct="1"/>
              <a:endParaRPr lang="en-US" altLang="en-US" baseline="-25000">
                <a:solidFill>
                  <a:srgbClr val="000000"/>
                </a:solidFill>
              </a:endParaRPr>
            </a:p>
            <a:p>
              <a:pPr eaLnBrk="1" hangingPunct="1"/>
              <a:endParaRPr lang="en-US" altLang="en-US">
                <a:solidFill>
                  <a:srgbClr val="000000"/>
                </a:solidFill>
              </a:endParaRPr>
            </a:p>
            <a:p>
              <a:pPr eaLnBrk="1" hangingPunct="1"/>
              <a:r>
                <a:rPr lang="en-US" altLang="en-US">
                  <a:solidFill>
                    <a:srgbClr val="000000"/>
                  </a:solidFill>
                </a:rPr>
                <a:t>E</a:t>
              </a:r>
              <a:r>
                <a:rPr lang="en-US" altLang="en-US" baseline="-25000">
                  <a:solidFill>
                    <a:srgbClr val="000000"/>
                  </a:solidFill>
                </a:rPr>
                <a:t>111</a:t>
              </a:r>
              <a:r>
                <a:rPr lang="en-US" altLang="en-US">
                  <a:solidFill>
                    <a:srgbClr val="000000"/>
                  </a:solidFill>
                </a:rPr>
                <a:t>, E</a:t>
              </a:r>
              <a:r>
                <a:rPr lang="en-US" altLang="en-US" baseline="-25000">
                  <a:solidFill>
                    <a:srgbClr val="000000"/>
                  </a:solidFill>
                </a:rPr>
                <a:t>112	</a:t>
              </a:r>
              <a:r>
                <a:rPr lang="en-US" altLang="en-US">
                  <a:solidFill>
                    <a:srgbClr val="000000"/>
                  </a:solidFill>
                </a:rPr>
                <a:t>,.. E</a:t>
              </a:r>
              <a:r>
                <a:rPr lang="en-US" altLang="en-US" baseline="-25000">
                  <a:solidFill>
                    <a:srgbClr val="000000"/>
                  </a:solidFill>
                </a:rPr>
                <a:t>1n</a:t>
              </a:r>
              <a:r>
                <a:rPr lang="en-US" altLang="en-US">
                  <a:solidFill>
                    <a:srgbClr val="000000"/>
                  </a:solidFill>
                </a:rPr>
                <a:t>     E</a:t>
              </a:r>
              <a:r>
                <a:rPr lang="en-US" altLang="en-US" baseline="-25000">
                  <a:solidFill>
                    <a:srgbClr val="000000"/>
                  </a:solidFill>
                </a:rPr>
                <a:t>21</a:t>
              </a:r>
              <a:r>
                <a:rPr lang="en-US" altLang="en-US">
                  <a:solidFill>
                    <a:srgbClr val="000000"/>
                  </a:solidFill>
                </a:rPr>
                <a:t>, E</a:t>
              </a:r>
              <a:r>
                <a:rPr lang="en-US" altLang="en-US" baseline="-25000">
                  <a:solidFill>
                    <a:srgbClr val="000000"/>
                  </a:solidFill>
                </a:rPr>
                <a:t>22</a:t>
              </a:r>
              <a:r>
                <a:rPr lang="en-US" altLang="en-US">
                  <a:solidFill>
                    <a:srgbClr val="000000"/>
                  </a:solidFill>
                </a:rPr>
                <a:t>,.. E</a:t>
              </a:r>
              <a:r>
                <a:rPr lang="en-US" altLang="en-US" baseline="-25000">
                  <a:solidFill>
                    <a:srgbClr val="000000"/>
                  </a:solidFill>
                </a:rPr>
                <a:t>2n 	</a:t>
              </a:r>
              <a:endParaRPr lang="en-US" altLang="en-US">
                <a:solidFill>
                  <a:srgbClr val="000000"/>
                </a:solidFill>
              </a:endParaRPr>
            </a:p>
          </p:txBody>
        </p:sp>
        <p:grpSp>
          <p:nvGrpSpPr>
            <p:cNvPr id="44083" name="Group 15">
              <a:extLst>
                <a:ext uri="{FF2B5EF4-FFF2-40B4-BE49-F238E27FC236}">
                  <a16:creationId xmlns:a16="http://schemas.microsoft.com/office/drawing/2014/main" id="{8843911C-52EF-40F3-B8EB-7EC9BD0590A1}"/>
                </a:ext>
              </a:extLst>
            </p:cNvPr>
            <p:cNvGrpSpPr>
              <a:grpSpLocks/>
            </p:cNvGrpSpPr>
            <p:nvPr/>
          </p:nvGrpSpPr>
          <p:grpSpPr bwMode="auto">
            <a:xfrm>
              <a:off x="1143000" y="2297112"/>
              <a:ext cx="838200" cy="533401"/>
              <a:chOff x="1143000" y="2057400"/>
              <a:chExt cx="838200" cy="533401"/>
            </a:xfrm>
          </p:grpSpPr>
          <p:cxnSp>
            <p:nvCxnSpPr>
              <p:cNvPr id="32" name="Straight Arrow Connector 31">
                <a:extLst>
                  <a:ext uri="{FF2B5EF4-FFF2-40B4-BE49-F238E27FC236}">
                    <a16:creationId xmlns:a16="http://schemas.microsoft.com/office/drawing/2014/main" id="{61246CBF-2924-4A0C-9F17-4B8095866FC9}"/>
                  </a:ext>
                </a:extLst>
              </p:cNvPr>
              <p:cNvCxnSpPr/>
              <p:nvPr/>
            </p:nvCxnSpPr>
            <p:spPr>
              <a:xfrm rot="5400000">
                <a:off x="953018" y="2247887"/>
                <a:ext cx="456199" cy="76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A05A850-CF83-435F-806E-03B8CCA037DD}"/>
                  </a:ext>
                </a:extLst>
              </p:cNvPr>
              <p:cNvCxnSpPr/>
              <p:nvPr/>
            </p:nvCxnSpPr>
            <p:spPr>
              <a:xfrm rot="16200000" flipH="1">
                <a:off x="1105381" y="2171729"/>
                <a:ext cx="532497" cy="304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446B477-C0BB-4A02-96EA-50BFCE3F1AC1}"/>
                  </a:ext>
                </a:extLst>
              </p:cNvPr>
              <p:cNvCxnSpPr/>
              <p:nvPr/>
            </p:nvCxnSpPr>
            <p:spPr>
              <a:xfrm>
                <a:off x="1219220" y="2057890"/>
                <a:ext cx="762050" cy="5324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84" name="Group 16">
              <a:extLst>
                <a:ext uri="{FF2B5EF4-FFF2-40B4-BE49-F238E27FC236}">
                  <a16:creationId xmlns:a16="http://schemas.microsoft.com/office/drawing/2014/main" id="{CBA3CC54-AB12-4483-8C84-8A656674950E}"/>
                </a:ext>
              </a:extLst>
            </p:cNvPr>
            <p:cNvGrpSpPr>
              <a:grpSpLocks/>
            </p:cNvGrpSpPr>
            <p:nvPr/>
          </p:nvGrpSpPr>
          <p:grpSpPr bwMode="auto">
            <a:xfrm>
              <a:off x="2819400" y="2297112"/>
              <a:ext cx="838200" cy="533401"/>
              <a:chOff x="1143000" y="2057400"/>
              <a:chExt cx="838200" cy="533401"/>
            </a:xfrm>
          </p:grpSpPr>
          <p:cxnSp>
            <p:nvCxnSpPr>
              <p:cNvPr id="29" name="Straight Arrow Connector 28">
                <a:extLst>
                  <a:ext uri="{FF2B5EF4-FFF2-40B4-BE49-F238E27FC236}">
                    <a16:creationId xmlns:a16="http://schemas.microsoft.com/office/drawing/2014/main" id="{5FA1D85E-CB16-47FF-A382-DB209E03F0BF}"/>
                  </a:ext>
                </a:extLst>
              </p:cNvPr>
              <p:cNvCxnSpPr/>
              <p:nvPr/>
            </p:nvCxnSpPr>
            <p:spPr>
              <a:xfrm rot="5400000">
                <a:off x="953127" y="2247887"/>
                <a:ext cx="456199" cy="76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3A35C3C-1337-48E7-B050-4A50FFA512C4}"/>
                  </a:ext>
                </a:extLst>
              </p:cNvPr>
              <p:cNvCxnSpPr/>
              <p:nvPr/>
            </p:nvCxnSpPr>
            <p:spPr>
              <a:xfrm rot="16200000" flipH="1">
                <a:off x="1105490" y="2171729"/>
                <a:ext cx="532497" cy="304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64C1E79-A996-41CB-84D9-DA8C107FA8DD}"/>
                  </a:ext>
                </a:extLst>
              </p:cNvPr>
              <p:cNvCxnSpPr/>
              <p:nvPr/>
            </p:nvCxnSpPr>
            <p:spPr>
              <a:xfrm>
                <a:off x="1219329" y="2057890"/>
                <a:ext cx="762050" cy="5324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85" name="Group 20">
              <a:extLst>
                <a:ext uri="{FF2B5EF4-FFF2-40B4-BE49-F238E27FC236}">
                  <a16:creationId xmlns:a16="http://schemas.microsoft.com/office/drawing/2014/main" id="{B35FA899-1F5E-499B-8E6D-F0B8F190396E}"/>
                </a:ext>
              </a:extLst>
            </p:cNvPr>
            <p:cNvGrpSpPr>
              <a:grpSpLocks/>
            </p:cNvGrpSpPr>
            <p:nvPr/>
          </p:nvGrpSpPr>
          <p:grpSpPr bwMode="auto">
            <a:xfrm>
              <a:off x="4724400" y="2220912"/>
              <a:ext cx="838200" cy="533401"/>
              <a:chOff x="1143000" y="2057400"/>
              <a:chExt cx="838200" cy="533401"/>
            </a:xfrm>
          </p:grpSpPr>
          <p:cxnSp>
            <p:nvCxnSpPr>
              <p:cNvPr id="26" name="Straight Arrow Connector 25">
                <a:extLst>
                  <a:ext uri="{FF2B5EF4-FFF2-40B4-BE49-F238E27FC236}">
                    <a16:creationId xmlns:a16="http://schemas.microsoft.com/office/drawing/2014/main" id="{914B69A2-505B-4C13-BA36-D0325EE3A191}"/>
                  </a:ext>
                </a:extLst>
              </p:cNvPr>
              <p:cNvCxnSpPr/>
              <p:nvPr/>
            </p:nvCxnSpPr>
            <p:spPr>
              <a:xfrm rot="5400000">
                <a:off x="952457" y="2248583"/>
                <a:ext cx="457788" cy="76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057D23-B486-4FBE-A0E5-A56D5084C958}"/>
                  </a:ext>
                </a:extLst>
              </p:cNvPr>
              <p:cNvCxnSpPr/>
              <p:nvPr/>
            </p:nvCxnSpPr>
            <p:spPr>
              <a:xfrm rot="16200000" flipH="1">
                <a:off x="1105614" y="2171630"/>
                <a:ext cx="532497" cy="304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F93D21-27FA-4679-B49A-57114297653B}"/>
                  </a:ext>
                </a:extLst>
              </p:cNvPr>
              <p:cNvCxnSpPr/>
              <p:nvPr/>
            </p:nvCxnSpPr>
            <p:spPr>
              <a:xfrm>
                <a:off x="1219453" y="2057792"/>
                <a:ext cx="762050" cy="5324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86" name="Group 28">
              <a:extLst>
                <a:ext uri="{FF2B5EF4-FFF2-40B4-BE49-F238E27FC236}">
                  <a16:creationId xmlns:a16="http://schemas.microsoft.com/office/drawing/2014/main" id="{A5253454-8B63-488E-92D4-E58E1D20451B}"/>
                </a:ext>
              </a:extLst>
            </p:cNvPr>
            <p:cNvGrpSpPr>
              <a:grpSpLocks/>
            </p:cNvGrpSpPr>
            <p:nvPr/>
          </p:nvGrpSpPr>
          <p:grpSpPr bwMode="auto">
            <a:xfrm>
              <a:off x="1066800" y="3059111"/>
              <a:ext cx="838200" cy="533401"/>
              <a:chOff x="1143000" y="2057400"/>
              <a:chExt cx="838200" cy="533401"/>
            </a:xfrm>
          </p:grpSpPr>
          <p:cxnSp>
            <p:nvCxnSpPr>
              <p:cNvPr id="20" name="Straight Arrow Connector 19">
                <a:extLst>
                  <a:ext uri="{FF2B5EF4-FFF2-40B4-BE49-F238E27FC236}">
                    <a16:creationId xmlns:a16="http://schemas.microsoft.com/office/drawing/2014/main" id="{097E28E4-8B79-452B-BB61-5AA386794BB0}"/>
                  </a:ext>
                </a:extLst>
              </p:cNvPr>
              <p:cNvCxnSpPr/>
              <p:nvPr/>
            </p:nvCxnSpPr>
            <p:spPr>
              <a:xfrm rot="5400000">
                <a:off x="952219" y="2248073"/>
                <a:ext cx="457788" cy="76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C86224-7A8D-4F5E-B8AD-52FDCFA71CC2}"/>
                  </a:ext>
                </a:extLst>
              </p:cNvPr>
              <p:cNvCxnSpPr/>
              <p:nvPr/>
            </p:nvCxnSpPr>
            <p:spPr>
              <a:xfrm rot="16200000" flipH="1">
                <a:off x="1104582" y="2171915"/>
                <a:ext cx="534086" cy="304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9F0947-24A5-45C2-B6E0-74A907040FA5}"/>
                  </a:ext>
                </a:extLst>
              </p:cNvPr>
              <p:cNvCxnSpPr/>
              <p:nvPr/>
            </p:nvCxnSpPr>
            <p:spPr>
              <a:xfrm>
                <a:off x="1219215" y="2057282"/>
                <a:ext cx="762050" cy="534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87" name="Group 32">
              <a:extLst>
                <a:ext uri="{FF2B5EF4-FFF2-40B4-BE49-F238E27FC236}">
                  <a16:creationId xmlns:a16="http://schemas.microsoft.com/office/drawing/2014/main" id="{6142E11B-0932-4544-B192-C87CB9118F6A}"/>
                </a:ext>
              </a:extLst>
            </p:cNvPr>
            <p:cNvGrpSpPr>
              <a:grpSpLocks/>
            </p:cNvGrpSpPr>
            <p:nvPr/>
          </p:nvGrpSpPr>
          <p:grpSpPr bwMode="auto">
            <a:xfrm>
              <a:off x="2743200" y="3059111"/>
              <a:ext cx="838200" cy="533401"/>
              <a:chOff x="1143000" y="2057400"/>
              <a:chExt cx="838200" cy="533401"/>
            </a:xfrm>
          </p:grpSpPr>
          <p:cxnSp>
            <p:nvCxnSpPr>
              <p:cNvPr id="17" name="Straight Arrow Connector 16">
                <a:extLst>
                  <a:ext uri="{FF2B5EF4-FFF2-40B4-BE49-F238E27FC236}">
                    <a16:creationId xmlns:a16="http://schemas.microsoft.com/office/drawing/2014/main" id="{1283AA10-9450-4343-9B71-C134F90A0401}"/>
                  </a:ext>
                </a:extLst>
              </p:cNvPr>
              <p:cNvCxnSpPr/>
              <p:nvPr/>
            </p:nvCxnSpPr>
            <p:spPr>
              <a:xfrm rot="5400000">
                <a:off x="952328" y="2248073"/>
                <a:ext cx="457788" cy="76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0A35CFD-984A-4B14-B121-523DFB004B60}"/>
                  </a:ext>
                </a:extLst>
              </p:cNvPr>
              <p:cNvCxnSpPr/>
              <p:nvPr/>
            </p:nvCxnSpPr>
            <p:spPr>
              <a:xfrm rot="16200000" flipH="1">
                <a:off x="1104691" y="2171915"/>
                <a:ext cx="534086" cy="304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259BEA-5EFE-44B4-B368-A72B7DAAEC4C}"/>
                  </a:ext>
                </a:extLst>
              </p:cNvPr>
              <p:cNvCxnSpPr/>
              <p:nvPr/>
            </p:nvCxnSpPr>
            <p:spPr>
              <a:xfrm>
                <a:off x="1219324" y="2057282"/>
                <a:ext cx="762050" cy="534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4038" name="Group 47">
            <a:extLst>
              <a:ext uri="{FF2B5EF4-FFF2-40B4-BE49-F238E27FC236}">
                <a16:creationId xmlns:a16="http://schemas.microsoft.com/office/drawing/2014/main" id="{61528A70-93AD-4160-9574-64FAC07C2003}"/>
              </a:ext>
            </a:extLst>
          </p:cNvPr>
          <p:cNvGrpSpPr>
            <a:grpSpLocks/>
          </p:cNvGrpSpPr>
          <p:nvPr/>
        </p:nvGrpSpPr>
        <p:grpSpPr bwMode="auto">
          <a:xfrm>
            <a:off x="685800" y="4306888"/>
            <a:ext cx="3352800" cy="457200"/>
            <a:chOff x="1371600" y="1524000"/>
            <a:chExt cx="3352800" cy="457200"/>
          </a:xfrm>
        </p:grpSpPr>
        <p:cxnSp>
          <p:nvCxnSpPr>
            <p:cNvPr id="36" name="Straight Arrow Connector 35">
              <a:extLst>
                <a:ext uri="{FF2B5EF4-FFF2-40B4-BE49-F238E27FC236}">
                  <a16:creationId xmlns:a16="http://schemas.microsoft.com/office/drawing/2014/main" id="{27D2145B-3F0D-4C3D-8FB6-E0CE1C1CDD6D}"/>
                </a:ext>
              </a:extLst>
            </p:cNvPr>
            <p:cNvCxnSpPr/>
            <p:nvPr/>
          </p:nvCxnSpPr>
          <p:spPr>
            <a:xfrm rot="10800000" flipV="1">
              <a:off x="1371600" y="1524000"/>
              <a:ext cx="2362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379CD8F-A9BA-4D9E-81D5-41CCABF3E2EB}"/>
                </a:ext>
              </a:extLst>
            </p:cNvPr>
            <p:cNvCxnSpPr/>
            <p:nvPr/>
          </p:nvCxnSpPr>
          <p:spPr>
            <a:xfrm rot="10800000" flipV="1">
              <a:off x="3048000" y="15240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58E1AC8-DE3B-4F10-8E3A-60D2B04EFB0C}"/>
                </a:ext>
              </a:extLst>
            </p:cNvPr>
            <p:cNvCxnSpPr/>
            <p:nvPr/>
          </p:nvCxnSpPr>
          <p:spPr>
            <a:xfrm>
              <a:off x="3657600" y="1524000"/>
              <a:ext cx="1066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 name="Arrow: Left-Right 39">
            <a:extLst>
              <a:ext uri="{FF2B5EF4-FFF2-40B4-BE49-F238E27FC236}">
                <a16:creationId xmlns:a16="http://schemas.microsoft.com/office/drawing/2014/main" id="{9DDE4D53-6D48-474E-BB0D-E8655AF442AF}"/>
              </a:ext>
            </a:extLst>
          </p:cNvPr>
          <p:cNvSpPr/>
          <p:nvPr/>
        </p:nvSpPr>
        <p:spPr>
          <a:xfrm>
            <a:off x="914400" y="4805363"/>
            <a:ext cx="973138" cy="130175"/>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41" name="Arrow: Left-Right 40">
            <a:extLst>
              <a:ext uri="{FF2B5EF4-FFF2-40B4-BE49-F238E27FC236}">
                <a16:creationId xmlns:a16="http://schemas.microsoft.com/office/drawing/2014/main" id="{BC569FB8-2E3C-4FB3-9764-B71D2DCC15C2}"/>
              </a:ext>
            </a:extLst>
          </p:cNvPr>
          <p:cNvSpPr/>
          <p:nvPr/>
        </p:nvSpPr>
        <p:spPr>
          <a:xfrm>
            <a:off x="2740025" y="4805363"/>
            <a:ext cx="971550" cy="130175"/>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43" name="Arrow: Left-Right 42">
            <a:extLst>
              <a:ext uri="{FF2B5EF4-FFF2-40B4-BE49-F238E27FC236}">
                <a16:creationId xmlns:a16="http://schemas.microsoft.com/office/drawing/2014/main" id="{CC06E0B5-6A9E-4C01-93FD-4219158B4B51}"/>
              </a:ext>
            </a:extLst>
          </p:cNvPr>
          <p:cNvSpPr/>
          <p:nvPr/>
        </p:nvSpPr>
        <p:spPr>
          <a:xfrm>
            <a:off x="1035050" y="5240338"/>
            <a:ext cx="971550" cy="130175"/>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45" name="Arrow: Left-Right 44">
            <a:extLst>
              <a:ext uri="{FF2B5EF4-FFF2-40B4-BE49-F238E27FC236}">
                <a16:creationId xmlns:a16="http://schemas.microsoft.com/office/drawing/2014/main" id="{277DD2F2-A8FF-4923-AF94-4F971F466999}"/>
              </a:ext>
            </a:extLst>
          </p:cNvPr>
          <p:cNvSpPr/>
          <p:nvPr/>
        </p:nvSpPr>
        <p:spPr>
          <a:xfrm>
            <a:off x="925513" y="6029325"/>
            <a:ext cx="973137" cy="130175"/>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47" name="Arrow: Left-Right 46">
            <a:extLst>
              <a:ext uri="{FF2B5EF4-FFF2-40B4-BE49-F238E27FC236}">
                <a16:creationId xmlns:a16="http://schemas.microsoft.com/office/drawing/2014/main" id="{55D9CC96-2181-4DD3-99C0-F20A262F5C38}"/>
              </a:ext>
            </a:extLst>
          </p:cNvPr>
          <p:cNvSpPr/>
          <p:nvPr/>
        </p:nvSpPr>
        <p:spPr>
          <a:xfrm>
            <a:off x="2846388" y="5232400"/>
            <a:ext cx="973137" cy="130175"/>
          </a:xfrm>
          <a:prstGeom prst="lef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grpSp>
        <p:nvGrpSpPr>
          <p:cNvPr id="48" name="Group 48">
            <a:extLst>
              <a:ext uri="{FF2B5EF4-FFF2-40B4-BE49-F238E27FC236}">
                <a16:creationId xmlns:a16="http://schemas.microsoft.com/office/drawing/2014/main" id="{353F2AA4-F99B-48F6-8A01-8D043D878105}"/>
              </a:ext>
            </a:extLst>
          </p:cNvPr>
          <p:cNvGrpSpPr>
            <a:grpSpLocks/>
          </p:cNvGrpSpPr>
          <p:nvPr/>
        </p:nvGrpSpPr>
        <p:grpSpPr bwMode="auto">
          <a:xfrm>
            <a:off x="6172200" y="4699000"/>
            <a:ext cx="6032500" cy="1938338"/>
            <a:chOff x="914400" y="1916112"/>
            <a:chExt cx="6032540" cy="1939647"/>
          </a:xfrm>
        </p:grpSpPr>
        <p:sp>
          <p:nvSpPr>
            <p:cNvPr id="44058" name="TextBox 6">
              <a:extLst>
                <a:ext uri="{FF2B5EF4-FFF2-40B4-BE49-F238E27FC236}">
                  <a16:creationId xmlns:a16="http://schemas.microsoft.com/office/drawing/2014/main" id="{94F1231A-637C-4B83-8333-B09D556D3FED}"/>
                </a:ext>
              </a:extLst>
            </p:cNvPr>
            <p:cNvSpPr txBox="1">
              <a:spLocks noChangeArrowheads="1"/>
            </p:cNvSpPr>
            <p:nvPr/>
          </p:nvSpPr>
          <p:spPr bwMode="auto">
            <a:xfrm>
              <a:off x="914400" y="1916112"/>
              <a:ext cx="6032540" cy="193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E1		E2	        …En	         …..D1</a:t>
              </a:r>
            </a:p>
            <a:p>
              <a:pPr eaLnBrk="1" hangingPunct="1"/>
              <a:endParaRPr lang="en-US" altLang="en-US">
                <a:solidFill>
                  <a:srgbClr val="000000"/>
                </a:solidFill>
              </a:endParaRPr>
            </a:p>
            <a:p>
              <a:pPr eaLnBrk="1" hangingPunct="1"/>
              <a:endParaRPr lang="en-US" altLang="en-US">
                <a:solidFill>
                  <a:srgbClr val="000000"/>
                </a:solidFill>
              </a:endParaRPr>
            </a:p>
            <a:p>
              <a:pPr eaLnBrk="1" hangingPunct="1"/>
              <a:r>
                <a:rPr lang="en-US" altLang="en-US">
                  <a:solidFill>
                    <a:srgbClr val="000000"/>
                  </a:solidFill>
                </a:rPr>
                <a:t>T</a:t>
              </a:r>
              <a:r>
                <a:rPr lang="en-US" altLang="en-US" baseline="-25000">
                  <a:solidFill>
                    <a:srgbClr val="000000"/>
                  </a:solidFill>
                </a:rPr>
                <a:t>11</a:t>
              </a:r>
              <a:r>
                <a:rPr lang="en-US" altLang="en-US">
                  <a:solidFill>
                    <a:srgbClr val="000000"/>
                  </a:solidFill>
                </a:rPr>
                <a:t>, T</a:t>
              </a:r>
              <a:r>
                <a:rPr lang="en-US" altLang="en-US" baseline="-25000">
                  <a:solidFill>
                    <a:srgbClr val="000000"/>
                  </a:solidFill>
                </a:rPr>
                <a:t>12 ….</a:t>
              </a:r>
              <a:r>
                <a:rPr lang="en-US" altLang="en-US">
                  <a:solidFill>
                    <a:srgbClr val="000000"/>
                  </a:solidFill>
                </a:rPr>
                <a:t>T</a:t>
              </a:r>
              <a:r>
                <a:rPr lang="en-US" altLang="en-US" baseline="-25000">
                  <a:solidFill>
                    <a:srgbClr val="000000"/>
                  </a:solidFill>
                </a:rPr>
                <a:t>1n</a:t>
              </a:r>
              <a:r>
                <a:rPr lang="en-US" altLang="en-US">
                  <a:solidFill>
                    <a:srgbClr val="000000"/>
                  </a:solidFill>
                </a:rPr>
                <a:t>     T</a:t>
              </a:r>
              <a:r>
                <a:rPr lang="en-US" altLang="en-US" baseline="-25000">
                  <a:solidFill>
                    <a:srgbClr val="000000"/>
                  </a:solidFill>
                </a:rPr>
                <a:t>21</a:t>
              </a:r>
              <a:r>
                <a:rPr lang="en-US" altLang="en-US">
                  <a:solidFill>
                    <a:srgbClr val="000000"/>
                  </a:solidFill>
                </a:rPr>
                <a:t>, T</a:t>
              </a:r>
              <a:r>
                <a:rPr lang="en-US" altLang="en-US" baseline="-25000">
                  <a:solidFill>
                    <a:srgbClr val="000000"/>
                  </a:solidFill>
                </a:rPr>
                <a:t>22</a:t>
              </a:r>
              <a:r>
                <a:rPr lang="en-US" altLang="en-US">
                  <a:solidFill>
                    <a:srgbClr val="000000"/>
                  </a:solidFill>
                </a:rPr>
                <a:t>,…T</a:t>
              </a:r>
              <a:r>
                <a:rPr lang="en-US" altLang="en-US" baseline="-25000">
                  <a:solidFill>
                    <a:srgbClr val="000000"/>
                  </a:solidFill>
                </a:rPr>
                <a:t>2n 	</a:t>
              </a:r>
              <a:r>
                <a:rPr lang="en-US" altLang="en-US">
                  <a:solidFill>
                    <a:srgbClr val="000000"/>
                  </a:solidFill>
                </a:rPr>
                <a:t>T</a:t>
              </a:r>
              <a:r>
                <a:rPr lang="en-US" altLang="en-US" baseline="-25000">
                  <a:solidFill>
                    <a:srgbClr val="000000"/>
                  </a:solidFill>
                </a:rPr>
                <a:t>31</a:t>
              </a:r>
              <a:r>
                <a:rPr lang="en-US" altLang="en-US">
                  <a:solidFill>
                    <a:srgbClr val="000000"/>
                  </a:solidFill>
                </a:rPr>
                <a:t>, T</a:t>
              </a:r>
              <a:r>
                <a:rPr lang="en-US" altLang="en-US" baseline="-25000">
                  <a:solidFill>
                    <a:srgbClr val="000000"/>
                  </a:solidFill>
                </a:rPr>
                <a:t>32</a:t>
              </a:r>
              <a:r>
                <a:rPr lang="en-US" altLang="en-US">
                  <a:solidFill>
                    <a:srgbClr val="000000"/>
                  </a:solidFill>
                </a:rPr>
                <a:t>,..T</a:t>
              </a:r>
              <a:r>
                <a:rPr lang="en-US" altLang="en-US" baseline="-25000">
                  <a:solidFill>
                    <a:srgbClr val="000000"/>
                  </a:solidFill>
                </a:rPr>
                <a:t>3n</a:t>
              </a:r>
            </a:p>
            <a:p>
              <a:pPr eaLnBrk="1" hangingPunct="1"/>
              <a:endParaRPr lang="en-US" altLang="en-US" baseline="-25000">
                <a:solidFill>
                  <a:srgbClr val="000000"/>
                </a:solidFill>
              </a:endParaRPr>
            </a:p>
            <a:p>
              <a:pPr eaLnBrk="1" hangingPunct="1"/>
              <a:endParaRPr lang="en-US" altLang="en-US">
                <a:solidFill>
                  <a:srgbClr val="000000"/>
                </a:solidFill>
              </a:endParaRPr>
            </a:p>
            <a:p>
              <a:pPr eaLnBrk="1" hangingPunct="1"/>
              <a:r>
                <a:rPr lang="en-US" altLang="en-US">
                  <a:solidFill>
                    <a:srgbClr val="000000"/>
                  </a:solidFill>
                </a:rPr>
                <a:t>E</a:t>
              </a:r>
              <a:r>
                <a:rPr lang="en-US" altLang="en-US" baseline="-25000">
                  <a:solidFill>
                    <a:srgbClr val="000000"/>
                  </a:solidFill>
                </a:rPr>
                <a:t>111</a:t>
              </a:r>
              <a:r>
                <a:rPr lang="en-US" altLang="en-US">
                  <a:solidFill>
                    <a:srgbClr val="000000"/>
                  </a:solidFill>
                </a:rPr>
                <a:t>, E</a:t>
              </a:r>
              <a:r>
                <a:rPr lang="en-US" altLang="en-US" baseline="-25000">
                  <a:solidFill>
                    <a:srgbClr val="000000"/>
                  </a:solidFill>
                </a:rPr>
                <a:t>112	</a:t>
              </a:r>
              <a:r>
                <a:rPr lang="en-US" altLang="en-US">
                  <a:solidFill>
                    <a:srgbClr val="000000"/>
                  </a:solidFill>
                </a:rPr>
                <a:t>,.. E</a:t>
              </a:r>
              <a:r>
                <a:rPr lang="en-US" altLang="en-US" baseline="-25000">
                  <a:solidFill>
                    <a:srgbClr val="000000"/>
                  </a:solidFill>
                </a:rPr>
                <a:t>1n</a:t>
              </a:r>
              <a:r>
                <a:rPr lang="en-US" altLang="en-US">
                  <a:solidFill>
                    <a:srgbClr val="000000"/>
                  </a:solidFill>
                </a:rPr>
                <a:t>     E</a:t>
              </a:r>
              <a:r>
                <a:rPr lang="en-US" altLang="en-US" baseline="-25000">
                  <a:solidFill>
                    <a:srgbClr val="000000"/>
                  </a:solidFill>
                </a:rPr>
                <a:t>21</a:t>
              </a:r>
              <a:r>
                <a:rPr lang="en-US" altLang="en-US">
                  <a:solidFill>
                    <a:srgbClr val="000000"/>
                  </a:solidFill>
                </a:rPr>
                <a:t>, E</a:t>
              </a:r>
              <a:r>
                <a:rPr lang="en-US" altLang="en-US" baseline="-25000">
                  <a:solidFill>
                    <a:srgbClr val="000000"/>
                  </a:solidFill>
                </a:rPr>
                <a:t>22</a:t>
              </a:r>
              <a:r>
                <a:rPr lang="en-US" altLang="en-US">
                  <a:solidFill>
                    <a:srgbClr val="000000"/>
                  </a:solidFill>
                </a:rPr>
                <a:t>,.. E</a:t>
              </a:r>
              <a:r>
                <a:rPr lang="en-US" altLang="en-US" baseline="-25000">
                  <a:solidFill>
                    <a:srgbClr val="000000"/>
                  </a:solidFill>
                </a:rPr>
                <a:t>2n 	</a:t>
              </a:r>
              <a:endParaRPr lang="en-US" altLang="en-US">
                <a:solidFill>
                  <a:srgbClr val="000000"/>
                </a:solidFill>
              </a:endParaRPr>
            </a:p>
          </p:txBody>
        </p:sp>
        <p:grpSp>
          <p:nvGrpSpPr>
            <p:cNvPr id="44059" name="Group 15">
              <a:extLst>
                <a:ext uri="{FF2B5EF4-FFF2-40B4-BE49-F238E27FC236}">
                  <a16:creationId xmlns:a16="http://schemas.microsoft.com/office/drawing/2014/main" id="{07E0799A-B69B-4F3C-9A6B-E46952D07E0A}"/>
                </a:ext>
              </a:extLst>
            </p:cNvPr>
            <p:cNvGrpSpPr>
              <a:grpSpLocks/>
            </p:cNvGrpSpPr>
            <p:nvPr/>
          </p:nvGrpSpPr>
          <p:grpSpPr bwMode="auto">
            <a:xfrm>
              <a:off x="1143000" y="2297112"/>
              <a:ext cx="838200" cy="533401"/>
              <a:chOff x="1143000" y="2057400"/>
              <a:chExt cx="838200" cy="533401"/>
            </a:xfrm>
          </p:grpSpPr>
          <p:cxnSp>
            <p:nvCxnSpPr>
              <p:cNvPr id="67" name="Straight Arrow Connector 66">
                <a:extLst>
                  <a:ext uri="{FF2B5EF4-FFF2-40B4-BE49-F238E27FC236}">
                    <a16:creationId xmlns:a16="http://schemas.microsoft.com/office/drawing/2014/main" id="{12275CB5-AF9C-4185-8A9A-7E314F8AF6E8}"/>
                  </a:ext>
                </a:extLst>
              </p:cNvPr>
              <p:cNvCxnSpPr/>
              <p:nvPr/>
            </p:nvCxnSpPr>
            <p:spPr>
              <a:xfrm rot="5400000">
                <a:off x="952348" y="2248311"/>
                <a:ext cx="457509"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81DAA40-2F38-4444-9A71-CFBFC863DFBF}"/>
                  </a:ext>
                </a:extLst>
              </p:cNvPr>
              <p:cNvCxnSpPr/>
              <p:nvPr/>
            </p:nvCxnSpPr>
            <p:spPr>
              <a:xfrm rot="16200000" flipH="1">
                <a:off x="1104724" y="2172136"/>
                <a:ext cx="533760" cy="304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4483674-C305-4856-9503-EA56D764C227}"/>
                  </a:ext>
                </a:extLst>
              </p:cNvPr>
              <p:cNvCxnSpPr/>
              <p:nvPr/>
            </p:nvCxnSpPr>
            <p:spPr>
              <a:xfrm>
                <a:off x="1219203" y="2057657"/>
                <a:ext cx="762005" cy="533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60" name="Group 16">
              <a:extLst>
                <a:ext uri="{FF2B5EF4-FFF2-40B4-BE49-F238E27FC236}">
                  <a16:creationId xmlns:a16="http://schemas.microsoft.com/office/drawing/2014/main" id="{FCBFE00F-8F55-4F2B-99EE-1625CB038BA7}"/>
                </a:ext>
              </a:extLst>
            </p:cNvPr>
            <p:cNvGrpSpPr>
              <a:grpSpLocks/>
            </p:cNvGrpSpPr>
            <p:nvPr/>
          </p:nvGrpSpPr>
          <p:grpSpPr bwMode="auto">
            <a:xfrm>
              <a:off x="2819400" y="2297112"/>
              <a:ext cx="838200" cy="533401"/>
              <a:chOff x="1143000" y="2057400"/>
              <a:chExt cx="838200" cy="533401"/>
            </a:xfrm>
          </p:grpSpPr>
          <p:cxnSp>
            <p:nvCxnSpPr>
              <p:cNvPr id="64" name="Straight Arrow Connector 63">
                <a:extLst>
                  <a:ext uri="{FF2B5EF4-FFF2-40B4-BE49-F238E27FC236}">
                    <a16:creationId xmlns:a16="http://schemas.microsoft.com/office/drawing/2014/main" id="{A1390E4E-257B-4EBB-81B8-DBBFA0A587F7}"/>
                  </a:ext>
                </a:extLst>
              </p:cNvPr>
              <p:cNvCxnSpPr/>
              <p:nvPr/>
            </p:nvCxnSpPr>
            <p:spPr>
              <a:xfrm rot="5400000">
                <a:off x="952359" y="2248311"/>
                <a:ext cx="457509"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D42C906-E4F6-4028-B080-BD796F5EBFF5}"/>
                  </a:ext>
                </a:extLst>
              </p:cNvPr>
              <p:cNvCxnSpPr/>
              <p:nvPr/>
            </p:nvCxnSpPr>
            <p:spPr>
              <a:xfrm rot="16200000" flipH="1">
                <a:off x="1104735" y="2172136"/>
                <a:ext cx="533760" cy="304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2FC4D88-E9B1-401C-869E-9EC9DCACE90B}"/>
                  </a:ext>
                </a:extLst>
              </p:cNvPr>
              <p:cNvCxnSpPr/>
              <p:nvPr/>
            </p:nvCxnSpPr>
            <p:spPr>
              <a:xfrm>
                <a:off x="1219214" y="2057657"/>
                <a:ext cx="762005" cy="533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61" name="Group 20">
              <a:extLst>
                <a:ext uri="{FF2B5EF4-FFF2-40B4-BE49-F238E27FC236}">
                  <a16:creationId xmlns:a16="http://schemas.microsoft.com/office/drawing/2014/main" id="{D8820BF1-ECE3-4556-AF45-913A13D2C472}"/>
                </a:ext>
              </a:extLst>
            </p:cNvPr>
            <p:cNvGrpSpPr>
              <a:grpSpLocks/>
            </p:cNvGrpSpPr>
            <p:nvPr/>
          </p:nvGrpSpPr>
          <p:grpSpPr bwMode="auto">
            <a:xfrm>
              <a:off x="4724400" y="2220912"/>
              <a:ext cx="838200" cy="533401"/>
              <a:chOff x="1143000" y="2057400"/>
              <a:chExt cx="838200" cy="533401"/>
            </a:xfrm>
          </p:grpSpPr>
          <p:cxnSp>
            <p:nvCxnSpPr>
              <p:cNvPr id="61" name="Straight Arrow Connector 60">
                <a:extLst>
                  <a:ext uri="{FF2B5EF4-FFF2-40B4-BE49-F238E27FC236}">
                    <a16:creationId xmlns:a16="http://schemas.microsoft.com/office/drawing/2014/main" id="{39D8E4DB-6B1C-4A2F-8663-E285AFAEFE36}"/>
                  </a:ext>
                </a:extLst>
              </p:cNvPr>
              <p:cNvCxnSpPr/>
              <p:nvPr/>
            </p:nvCxnSpPr>
            <p:spPr>
              <a:xfrm rot="5400000">
                <a:off x="952371" y="2248260"/>
                <a:ext cx="457509"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68C3980-2B35-453A-90A9-516B00FD375A}"/>
                  </a:ext>
                </a:extLst>
              </p:cNvPr>
              <p:cNvCxnSpPr/>
              <p:nvPr/>
            </p:nvCxnSpPr>
            <p:spPr>
              <a:xfrm rot="16200000" flipH="1">
                <a:off x="1104747" y="2172085"/>
                <a:ext cx="533760" cy="304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403E73D-771F-4BE8-B8FF-414E639635FE}"/>
                  </a:ext>
                </a:extLst>
              </p:cNvPr>
              <p:cNvCxnSpPr/>
              <p:nvPr/>
            </p:nvCxnSpPr>
            <p:spPr>
              <a:xfrm>
                <a:off x="1219226" y="2057606"/>
                <a:ext cx="762005" cy="5337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62" name="Group 28">
              <a:extLst>
                <a:ext uri="{FF2B5EF4-FFF2-40B4-BE49-F238E27FC236}">
                  <a16:creationId xmlns:a16="http://schemas.microsoft.com/office/drawing/2014/main" id="{B4FAB61A-F6F4-4949-9421-E2E6DF12AA19}"/>
                </a:ext>
              </a:extLst>
            </p:cNvPr>
            <p:cNvGrpSpPr>
              <a:grpSpLocks/>
            </p:cNvGrpSpPr>
            <p:nvPr/>
          </p:nvGrpSpPr>
          <p:grpSpPr bwMode="auto">
            <a:xfrm>
              <a:off x="1066800" y="3059111"/>
              <a:ext cx="838200" cy="533401"/>
              <a:chOff x="1143000" y="2057400"/>
              <a:chExt cx="838200" cy="533401"/>
            </a:xfrm>
          </p:grpSpPr>
          <p:cxnSp>
            <p:nvCxnSpPr>
              <p:cNvPr id="58" name="Straight Arrow Connector 57">
                <a:extLst>
                  <a:ext uri="{FF2B5EF4-FFF2-40B4-BE49-F238E27FC236}">
                    <a16:creationId xmlns:a16="http://schemas.microsoft.com/office/drawing/2014/main" id="{68144D4D-D8B0-4BA0-9E04-86033F20AF8D}"/>
                  </a:ext>
                </a:extLst>
              </p:cNvPr>
              <p:cNvCxnSpPr/>
              <p:nvPr/>
            </p:nvCxnSpPr>
            <p:spPr>
              <a:xfrm rot="5400000">
                <a:off x="953140" y="2248033"/>
                <a:ext cx="455921"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030EA99-E13A-4330-BCED-5CF48AFB36B0}"/>
                  </a:ext>
                </a:extLst>
              </p:cNvPr>
              <p:cNvCxnSpPr/>
              <p:nvPr/>
            </p:nvCxnSpPr>
            <p:spPr>
              <a:xfrm rot="16200000" flipH="1">
                <a:off x="1105516" y="2171858"/>
                <a:ext cx="532172" cy="304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50FF0F5-A77C-4379-B549-6723E57B4C5E}"/>
                  </a:ext>
                </a:extLst>
              </p:cNvPr>
              <p:cNvCxnSpPr/>
              <p:nvPr/>
            </p:nvCxnSpPr>
            <p:spPr>
              <a:xfrm>
                <a:off x="1219202" y="2058173"/>
                <a:ext cx="762005" cy="5321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063" name="Group 32">
              <a:extLst>
                <a:ext uri="{FF2B5EF4-FFF2-40B4-BE49-F238E27FC236}">
                  <a16:creationId xmlns:a16="http://schemas.microsoft.com/office/drawing/2014/main" id="{0BF5DDB0-B6EA-41C8-BB79-985E86DD3EA3}"/>
                </a:ext>
              </a:extLst>
            </p:cNvPr>
            <p:cNvGrpSpPr>
              <a:grpSpLocks/>
            </p:cNvGrpSpPr>
            <p:nvPr/>
          </p:nvGrpSpPr>
          <p:grpSpPr bwMode="auto">
            <a:xfrm>
              <a:off x="2743200" y="3059111"/>
              <a:ext cx="838200" cy="533401"/>
              <a:chOff x="1143000" y="2057400"/>
              <a:chExt cx="838200" cy="533401"/>
            </a:xfrm>
          </p:grpSpPr>
          <p:cxnSp>
            <p:nvCxnSpPr>
              <p:cNvPr id="55" name="Straight Arrow Connector 54">
                <a:extLst>
                  <a:ext uri="{FF2B5EF4-FFF2-40B4-BE49-F238E27FC236}">
                    <a16:creationId xmlns:a16="http://schemas.microsoft.com/office/drawing/2014/main" id="{D32C69EC-58AA-4A23-8290-FA9BFA7EA06D}"/>
                  </a:ext>
                </a:extLst>
              </p:cNvPr>
              <p:cNvCxnSpPr/>
              <p:nvPr/>
            </p:nvCxnSpPr>
            <p:spPr>
              <a:xfrm rot="5400000">
                <a:off x="953151" y="2248033"/>
                <a:ext cx="455921"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B3904AB-8526-47F1-96DF-D9BF39AE58D2}"/>
                  </a:ext>
                </a:extLst>
              </p:cNvPr>
              <p:cNvCxnSpPr/>
              <p:nvPr/>
            </p:nvCxnSpPr>
            <p:spPr>
              <a:xfrm rot="16200000" flipH="1">
                <a:off x="1105527" y="2171858"/>
                <a:ext cx="532172" cy="304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3DF985F-250A-4068-BD28-9FAF44E7E520}"/>
                  </a:ext>
                </a:extLst>
              </p:cNvPr>
              <p:cNvCxnSpPr/>
              <p:nvPr/>
            </p:nvCxnSpPr>
            <p:spPr>
              <a:xfrm>
                <a:off x="1219213" y="2058173"/>
                <a:ext cx="762005" cy="5321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0" name="Group 47">
            <a:extLst>
              <a:ext uri="{FF2B5EF4-FFF2-40B4-BE49-F238E27FC236}">
                <a16:creationId xmlns:a16="http://schemas.microsoft.com/office/drawing/2014/main" id="{E6E36AD7-51F7-46B6-A390-0E782E106FDA}"/>
              </a:ext>
            </a:extLst>
          </p:cNvPr>
          <p:cNvGrpSpPr>
            <a:grpSpLocks/>
          </p:cNvGrpSpPr>
          <p:nvPr/>
        </p:nvGrpSpPr>
        <p:grpSpPr bwMode="auto">
          <a:xfrm>
            <a:off x="6629400" y="4306888"/>
            <a:ext cx="5105400" cy="533400"/>
            <a:chOff x="1371600" y="1524000"/>
            <a:chExt cx="5105400" cy="533400"/>
          </a:xfrm>
        </p:grpSpPr>
        <p:cxnSp>
          <p:nvCxnSpPr>
            <p:cNvPr id="71" name="Straight Arrow Connector 70">
              <a:extLst>
                <a:ext uri="{FF2B5EF4-FFF2-40B4-BE49-F238E27FC236}">
                  <a16:creationId xmlns:a16="http://schemas.microsoft.com/office/drawing/2014/main" id="{002F2138-49F6-4272-BA8D-BDAB68C42F9E}"/>
                </a:ext>
              </a:extLst>
            </p:cNvPr>
            <p:cNvCxnSpPr/>
            <p:nvPr/>
          </p:nvCxnSpPr>
          <p:spPr>
            <a:xfrm rot="10800000" flipV="1">
              <a:off x="1371600" y="1524000"/>
              <a:ext cx="2362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B9DEE8F-CD0A-4122-9C78-D3C7B93AB987}"/>
                </a:ext>
              </a:extLst>
            </p:cNvPr>
            <p:cNvCxnSpPr/>
            <p:nvPr/>
          </p:nvCxnSpPr>
          <p:spPr>
            <a:xfrm rot="10800000" flipV="1">
              <a:off x="3048000" y="15240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6927098-078D-4F7D-BEE7-E53BAAA2280A}"/>
                </a:ext>
              </a:extLst>
            </p:cNvPr>
            <p:cNvCxnSpPr/>
            <p:nvPr/>
          </p:nvCxnSpPr>
          <p:spPr>
            <a:xfrm>
              <a:off x="3657600" y="1524000"/>
              <a:ext cx="1066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8D8753B-157B-45EE-89A5-3090CC1527BB}"/>
                </a:ext>
              </a:extLst>
            </p:cNvPr>
            <p:cNvCxnSpPr/>
            <p:nvPr/>
          </p:nvCxnSpPr>
          <p:spPr>
            <a:xfrm>
              <a:off x="3657600" y="1524000"/>
              <a:ext cx="2819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046" name="TextBox 85">
            <a:extLst>
              <a:ext uri="{FF2B5EF4-FFF2-40B4-BE49-F238E27FC236}">
                <a16:creationId xmlns:a16="http://schemas.microsoft.com/office/drawing/2014/main" id="{FE5D8B65-F2F0-4B1F-90A5-3B0D7A6476E6}"/>
              </a:ext>
            </a:extLst>
          </p:cNvPr>
          <p:cNvSpPr txBox="1">
            <a:spLocks noChangeArrowheads="1"/>
          </p:cNvSpPr>
          <p:nvPr/>
        </p:nvSpPr>
        <p:spPr bwMode="auto">
          <a:xfrm>
            <a:off x="1563688" y="3756025"/>
            <a:ext cx="2855912"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rPr>
              <a:t>Natural Acceptance</a:t>
            </a:r>
          </a:p>
        </p:txBody>
      </p:sp>
      <p:sp>
        <p:nvSpPr>
          <p:cNvPr id="83" name="TextBox 83">
            <a:extLst>
              <a:ext uri="{FF2B5EF4-FFF2-40B4-BE49-F238E27FC236}">
                <a16:creationId xmlns:a16="http://schemas.microsoft.com/office/drawing/2014/main" id="{ACB218DA-3417-47FD-87C1-304D3F5B76FD}"/>
              </a:ext>
            </a:extLst>
          </p:cNvPr>
          <p:cNvSpPr txBox="1">
            <a:spLocks noChangeArrowheads="1"/>
          </p:cNvSpPr>
          <p:nvPr/>
        </p:nvSpPr>
        <p:spPr bwMode="auto">
          <a:xfrm>
            <a:off x="6096000" y="3756025"/>
            <a:ext cx="2309813"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FF"/>
                </a:solidFill>
              </a:rPr>
              <a:t>Preconditioning</a:t>
            </a:r>
          </a:p>
        </p:txBody>
      </p:sp>
      <p:sp>
        <p:nvSpPr>
          <p:cNvPr id="84" name="TextBox 84">
            <a:extLst>
              <a:ext uri="{FF2B5EF4-FFF2-40B4-BE49-F238E27FC236}">
                <a16:creationId xmlns:a16="http://schemas.microsoft.com/office/drawing/2014/main" id="{F518B6CD-D623-445E-B63A-FD505F79EB56}"/>
              </a:ext>
            </a:extLst>
          </p:cNvPr>
          <p:cNvSpPr txBox="1">
            <a:spLocks noChangeArrowheads="1"/>
          </p:cNvSpPr>
          <p:nvPr/>
        </p:nvSpPr>
        <p:spPr bwMode="auto">
          <a:xfrm>
            <a:off x="8502650" y="3756025"/>
            <a:ext cx="155575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FF"/>
                </a:solidFill>
              </a:rPr>
              <a:t>Sensation</a:t>
            </a:r>
          </a:p>
        </p:txBody>
      </p:sp>
      <p:sp>
        <p:nvSpPr>
          <p:cNvPr id="85" name="TextBox 85">
            <a:extLst>
              <a:ext uri="{FF2B5EF4-FFF2-40B4-BE49-F238E27FC236}">
                <a16:creationId xmlns:a16="http://schemas.microsoft.com/office/drawing/2014/main" id="{CE568C80-82C7-46BA-BAB2-A8F2FAF31CA9}"/>
              </a:ext>
            </a:extLst>
          </p:cNvPr>
          <p:cNvSpPr txBox="1">
            <a:spLocks noChangeArrowheads="1"/>
          </p:cNvSpPr>
          <p:nvPr/>
        </p:nvSpPr>
        <p:spPr bwMode="auto">
          <a:xfrm>
            <a:off x="10142538" y="3756025"/>
            <a:ext cx="1844675" cy="4603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FF00"/>
                </a:solidFill>
              </a:rPr>
              <a:t>Natural Acc.</a:t>
            </a:r>
          </a:p>
        </p:txBody>
      </p:sp>
      <p:sp>
        <p:nvSpPr>
          <p:cNvPr id="86" name="Explosion 2 80">
            <a:extLst>
              <a:ext uri="{FF2B5EF4-FFF2-40B4-BE49-F238E27FC236}">
                <a16:creationId xmlns:a16="http://schemas.microsoft.com/office/drawing/2014/main" id="{EC5FCB5D-5511-45E8-868B-6D3C477907F8}"/>
              </a:ext>
            </a:extLst>
          </p:cNvPr>
          <p:cNvSpPr/>
          <p:nvPr/>
        </p:nvSpPr>
        <p:spPr>
          <a:xfrm>
            <a:off x="6972300" y="4860925"/>
            <a:ext cx="723900" cy="333375"/>
          </a:xfrm>
          <a:prstGeom prst="irregularSeal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Explosion 2 80">
            <a:extLst>
              <a:ext uri="{FF2B5EF4-FFF2-40B4-BE49-F238E27FC236}">
                <a16:creationId xmlns:a16="http://schemas.microsoft.com/office/drawing/2014/main" id="{4DB0BB77-7CBC-473A-ADE1-8D6B6A3908C1}"/>
              </a:ext>
            </a:extLst>
          </p:cNvPr>
          <p:cNvSpPr/>
          <p:nvPr/>
        </p:nvSpPr>
        <p:spPr>
          <a:xfrm>
            <a:off x="8229600" y="5534025"/>
            <a:ext cx="723900" cy="333375"/>
          </a:xfrm>
          <a:prstGeom prst="irregularSeal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8" name="Explosion 2 80">
            <a:extLst>
              <a:ext uri="{FF2B5EF4-FFF2-40B4-BE49-F238E27FC236}">
                <a16:creationId xmlns:a16="http://schemas.microsoft.com/office/drawing/2014/main" id="{2664B44E-3C3B-4417-AD8C-F7FDF44F2A35}"/>
              </a:ext>
            </a:extLst>
          </p:cNvPr>
          <p:cNvSpPr/>
          <p:nvPr/>
        </p:nvSpPr>
        <p:spPr>
          <a:xfrm>
            <a:off x="6496050" y="6284913"/>
            <a:ext cx="723900" cy="333375"/>
          </a:xfrm>
          <a:prstGeom prst="irregularSeal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9" name="Explosion 2 80">
            <a:extLst>
              <a:ext uri="{FF2B5EF4-FFF2-40B4-BE49-F238E27FC236}">
                <a16:creationId xmlns:a16="http://schemas.microsoft.com/office/drawing/2014/main" id="{D9BE0AE8-4CEC-4E04-8A01-89E5825C7EFA}"/>
              </a:ext>
            </a:extLst>
          </p:cNvPr>
          <p:cNvSpPr/>
          <p:nvPr/>
        </p:nvSpPr>
        <p:spPr>
          <a:xfrm>
            <a:off x="8642350" y="4805363"/>
            <a:ext cx="723900" cy="333375"/>
          </a:xfrm>
          <a:prstGeom prst="irregularSeal2">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a:extLst>
              <a:ext uri="{FF2B5EF4-FFF2-40B4-BE49-F238E27FC236}">
                <a16:creationId xmlns:a16="http://schemas.microsoft.com/office/drawing/2014/main" id="{5F86F0A9-C6C4-4147-84BC-DF7D8F9939F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lgn="ctr">
              <a:buNone/>
            </a:pPr>
            <a:r>
              <a:rPr lang="en-IN" altLang="en-US" sz="2000" dirty="0"/>
              <a:t>Imagination partially guided by natural acceptance</a:t>
            </a:r>
          </a:p>
          <a:p>
            <a:pPr marL="0" indent="0">
              <a:buFont typeface="Arial" panose="020B0604020202020204" pitchFamily="34" charset="0"/>
              <a:buNone/>
            </a:pPr>
            <a:endParaRPr lang="en-IN" altLang="en-US" sz="2000" dirty="0"/>
          </a:p>
        </p:txBody>
      </p:sp>
      <p:sp>
        <p:nvSpPr>
          <p:cNvPr id="31747" name="Content Placeholder 5">
            <a:extLst>
              <a:ext uri="{FF2B5EF4-FFF2-40B4-BE49-F238E27FC236}">
                <a16:creationId xmlns:a16="http://schemas.microsoft.com/office/drawing/2014/main" id="{433BB74C-6CD0-4F7A-AE12-2162B22D921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buFont typeface="Arial" panose="020B0604020202020204" pitchFamily="34" charset="0"/>
              <a:buNone/>
            </a:pPr>
            <a:endParaRPr lang="en-IN" altLang="en-US" sz="2000" dirty="0"/>
          </a:p>
          <a:p>
            <a:pPr marL="0" indent="0" algn="ctr">
              <a:buNone/>
            </a:pPr>
            <a:r>
              <a:rPr lang="en-IN" altLang="en-US" sz="2000" dirty="0"/>
              <a:t>Developed Self: Imagination fully guided by </a:t>
            </a:r>
          </a:p>
          <a:p>
            <a:pPr marL="0" indent="0" algn="ctr">
              <a:buNone/>
            </a:pPr>
            <a:r>
              <a:rPr lang="en-IN" altLang="en-US" sz="2000" dirty="0"/>
              <a:t>natural acceptance, right understanding</a:t>
            </a:r>
          </a:p>
        </p:txBody>
      </p:sp>
      <p:sp>
        <p:nvSpPr>
          <p:cNvPr id="31748" name="Title 3">
            <a:extLst>
              <a:ext uri="{FF2B5EF4-FFF2-40B4-BE49-F238E27FC236}">
                <a16:creationId xmlns:a16="http://schemas.microsoft.com/office/drawing/2014/main" id="{FA938275-8BD3-4C86-A209-F6E392B84E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Self in Disharmony – Unhappy Self			Self in Harmony – Happy Self			</a:t>
            </a:r>
            <a:endParaRPr lang="en-IN" altLang="en-US" dirty="0"/>
          </a:p>
        </p:txBody>
      </p:sp>
      <p:sp>
        <p:nvSpPr>
          <p:cNvPr id="8" name="Oval 7">
            <a:extLst>
              <a:ext uri="{FF2B5EF4-FFF2-40B4-BE49-F238E27FC236}">
                <a16:creationId xmlns:a16="http://schemas.microsoft.com/office/drawing/2014/main" id="{23B6B9CD-670C-410A-B904-57209A72C6DB}"/>
              </a:ext>
            </a:extLst>
          </p:cNvPr>
          <p:cNvSpPr/>
          <p:nvPr/>
        </p:nvSpPr>
        <p:spPr>
          <a:xfrm>
            <a:off x="7797853" y="592288"/>
            <a:ext cx="2895600" cy="27193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p:txBody>
      </p:sp>
      <p:grpSp>
        <p:nvGrpSpPr>
          <p:cNvPr id="31750" name="Group 12">
            <a:extLst>
              <a:ext uri="{FF2B5EF4-FFF2-40B4-BE49-F238E27FC236}">
                <a16:creationId xmlns:a16="http://schemas.microsoft.com/office/drawing/2014/main" id="{A37FF63C-6675-443D-99A8-8E0A83982D8E}"/>
              </a:ext>
            </a:extLst>
          </p:cNvPr>
          <p:cNvGrpSpPr>
            <a:grpSpLocks/>
          </p:cNvGrpSpPr>
          <p:nvPr/>
        </p:nvGrpSpPr>
        <p:grpSpPr bwMode="auto">
          <a:xfrm>
            <a:off x="8915400" y="4401252"/>
            <a:ext cx="2270125" cy="1787525"/>
            <a:chOff x="8247063" y="3505200"/>
            <a:chExt cx="2268537" cy="1787525"/>
          </a:xfrm>
        </p:grpSpPr>
        <p:pic>
          <p:nvPicPr>
            <p:cNvPr id="31758" name="Picture 7">
              <a:extLst>
                <a:ext uri="{FF2B5EF4-FFF2-40B4-BE49-F238E27FC236}">
                  <a16:creationId xmlns:a16="http://schemas.microsoft.com/office/drawing/2014/main" id="{5C147C6B-9B0F-4AE0-94DF-39C69FB2F9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3263" y="3844925"/>
              <a:ext cx="21923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Oval 8">
              <a:extLst>
                <a:ext uri="{FF2B5EF4-FFF2-40B4-BE49-F238E27FC236}">
                  <a16:creationId xmlns:a16="http://schemas.microsoft.com/office/drawing/2014/main" id="{F9C29F6D-E0B0-4863-A39A-68F44687A903}"/>
                </a:ext>
              </a:extLst>
            </p:cNvPr>
            <p:cNvSpPr>
              <a:spLocks noChangeAspect="1" noChangeArrowheads="1"/>
            </p:cNvSpPr>
            <p:nvPr/>
          </p:nvSpPr>
          <p:spPr bwMode="auto">
            <a:xfrm>
              <a:off x="8247063" y="3505200"/>
              <a:ext cx="1828800" cy="1787525"/>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p>
          </p:txBody>
        </p:sp>
      </p:grpSp>
      <p:pic>
        <p:nvPicPr>
          <p:cNvPr id="31751" name="Picture 2" descr="image">
            <a:extLst>
              <a:ext uri="{FF2B5EF4-FFF2-40B4-BE49-F238E27FC236}">
                <a16:creationId xmlns:a16="http://schemas.microsoft.com/office/drawing/2014/main" id="{B4E4FB58-E36D-43D7-BD3D-0AA83D1856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153" y="4887270"/>
            <a:ext cx="9017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Picture1.png">
            <a:extLst>
              <a:ext uri="{FF2B5EF4-FFF2-40B4-BE49-F238E27FC236}">
                <a16:creationId xmlns:a16="http://schemas.microsoft.com/office/drawing/2014/main" id="{7E3F2F8D-BB4F-49B5-A944-FE29A426A0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6508" y="55558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6">
            <a:extLst>
              <a:ext uri="{FF2B5EF4-FFF2-40B4-BE49-F238E27FC236}">
                <a16:creationId xmlns:a16="http://schemas.microsoft.com/office/drawing/2014/main" id="{06B3C67E-2C14-4BFC-9CA8-8BCC4E6E798F}"/>
              </a:ext>
            </a:extLst>
          </p:cNvPr>
          <p:cNvGrpSpPr>
            <a:grpSpLocks/>
          </p:cNvGrpSpPr>
          <p:nvPr/>
        </p:nvGrpSpPr>
        <p:grpSpPr bwMode="auto">
          <a:xfrm>
            <a:off x="1479315" y="4401252"/>
            <a:ext cx="3429000" cy="1790700"/>
            <a:chOff x="5715000" y="530226"/>
            <a:chExt cx="3429000" cy="1789967"/>
          </a:xfrm>
        </p:grpSpPr>
        <p:sp>
          <p:nvSpPr>
            <p:cNvPr id="18" name="Freeform 22">
              <a:extLst>
                <a:ext uri="{FF2B5EF4-FFF2-40B4-BE49-F238E27FC236}">
                  <a16:creationId xmlns:a16="http://schemas.microsoft.com/office/drawing/2014/main" id="{9B52F96D-F716-4354-A81E-1A06A68162F1}"/>
                </a:ext>
              </a:extLst>
            </p:cNvPr>
            <p:cNvSpPr/>
            <p:nvPr/>
          </p:nvSpPr>
          <p:spPr>
            <a:xfrm>
              <a:off x="7307263" y="685737"/>
              <a:ext cx="1684337" cy="1450381"/>
            </a:xfrm>
            <a:custGeom>
              <a:avLst/>
              <a:gdLst>
                <a:gd name="connsiteX0" fmla="*/ 233916 w 1198038"/>
                <a:gd name="connsiteY0" fmla="*/ 999460 h 1450963"/>
                <a:gd name="connsiteX1" fmla="*/ 85061 w 1198038"/>
                <a:gd name="connsiteY1" fmla="*/ 786809 h 1450963"/>
                <a:gd name="connsiteX2" fmla="*/ 42530 w 1198038"/>
                <a:gd name="connsiteY2" fmla="*/ 723014 h 1450963"/>
                <a:gd name="connsiteX3" fmla="*/ 106326 w 1198038"/>
                <a:gd name="connsiteY3" fmla="*/ 552893 h 1450963"/>
                <a:gd name="connsiteX4" fmla="*/ 127591 w 1198038"/>
                <a:gd name="connsiteY4" fmla="*/ 489098 h 1450963"/>
                <a:gd name="connsiteX5" fmla="*/ 212651 w 1198038"/>
                <a:gd name="connsiteY5" fmla="*/ 233916 h 1450963"/>
                <a:gd name="connsiteX6" fmla="*/ 276447 w 1198038"/>
                <a:gd name="connsiteY6" fmla="*/ 297712 h 1450963"/>
                <a:gd name="connsiteX7" fmla="*/ 297712 w 1198038"/>
                <a:gd name="connsiteY7" fmla="*/ 361507 h 1450963"/>
                <a:gd name="connsiteX8" fmla="*/ 340242 w 1198038"/>
                <a:gd name="connsiteY8" fmla="*/ 531628 h 1450963"/>
                <a:gd name="connsiteX9" fmla="*/ 404037 w 1198038"/>
                <a:gd name="connsiteY9" fmla="*/ 637953 h 1450963"/>
                <a:gd name="connsiteX10" fmla="*/ 425302 w 1198038"/>
                <a:gd name="connsiteY10" fmla="*/ 723014 h 1450963"/>
                <a:gd name="connsiteX11" fmla="*/ 467833 w 1198038"/>
                <a:gd name="connsiteY11" fmla="*/ 595423 h 1450963"/>
                <a:gd name="connsiteX12" fmla="*/ 701749 w 1198038"/>
                <a:gd name="connsiteY12" fmla="*/ 340242 h 1450963"/>
                <a:gd name="connsiteX13" fmla="*/ 786809 w 1198038"/>
                <a:gd name="connsiteY13" fmla="*/ 255181 h 1450963"/>
                <a:gd name="connsiteX14" fmla="*/ 425302 w 1198038"/>
                <a:gd name="connsiteY14" fmla="*/ 361507 h 1450963"/>
                <a:gd name="connsiteX15" fmla="*/ 297712 w 1198038"/>
                <a:gd name="connsiteY15" fmla="*/ 0 h 1450963"/>
                <a:gd name="connsiteX16" fmla="*/ 212651 w 1198038"/>
                <a:gd name="connsiteY16" fmla="*/ 21265 h 1450963"/>
                <a:gd name="connsiteX17" fmla="*/ 127591 w 1198038"/>
                <a:gd name="connsiteY17" fmla="*/ 148856 h 1450963"/>
                <a:gd name="connsiteX18" fmla="*/ 63796 w 1198038"/>
                <a:gd name="connsiteY18" fmla="*/ 191386 h 1450963"/>
                <a:gd name="connsiteX19" fmla="*/ 0 w 1198038"/>
                <a:gd name="connsiteY19" fmla="*/ 382772 h 1450963"/>
                <a:gd name="connsiteX20" fmla="*/ 127591 w 1198038"/>
                <a:gd name="connsiteY20" fmla="*/ 574158 h 1450963"/>
                <a:gd name="connsiteX21" fmla="*/ 659219 w 1198038"/>
                <a:gd name="connsiteY21" fmla="*/ 956930 h 1450963"/>
                <a:gd name="connsiteX22" fmla="*/ 786809 w 1198038"/>
                <a:gd name="connsiteY22" fmla="*/ 999460 h 1450963"/>
                <a:gd name="connsiteX23" fmla="*/ 935665 w 1198038"/>
                <a:gd name="connsiteY23" fmla="*/ 1084521 h 1450963"/>
                <a:gd name="connsiteX24" fmla="*/ 1190847 w 1198038"/>
                <a:gd name="connsiteY24" fmla="*/ 1254642 h 1450963"/>
                <a:gd name="connsiteX25" fmla="*/ 1169582 w 1198038"/>
                <a:gd name="connsiteY25" fmla="*/ 1339702 h 1450963"/>
                <a:gd name="connsiteX26" fmla="*/ 935665 w 1198038"/>
                <a:gd name="connsiteY26" fmla="*/ 1446028 h 1450963"/>
                <a:gd name="connsiteX27" fmla="*/ 659219 w 1198038"/>
                <a:gd name="connsiteY27" fmla="*/ 1403498 h 1450963"/>
                <a:gd name="connsiteX28" fmla="*/ 531628 w 1198038"/>
                <a:gd name="connsiteY28" fmla="*/ 1424763 h 1450963"/>
                <a:gd name="connsiteX29" fmla="*/ 510363 w 1198038"/>
                <a:gd name="connsiteY29" fmla="*/ 1339702 h 1450963"/>
                <a:gd name="connsiteX30" fmla="*/ 446568 w 1198038"/>
                <a:gd name="connsiteY30" fmla="*/ 1254642 h 1450963"/>
                <a:gd name="connsiteX31" fmla="*/ 425302 w 1198038"/>
                <a:gd name="connsiteY31" fmla="*/ 1190846 h 1450963"/>
                <a:gd name="connsiteX32" fmla="*/ 446568 w 1198038"/>
                <a:gd name="connsiteY32" fmla="*/ 1063256 h 1450963"/>
                <a:gd name="connsiteX33" fmla="*/ 595423 w 1198038"/>
                <a:gd name="connsiteY33" fmla="*/ 871870 h 1450963"/>
                <a:gd name="connsiteX34" fmla="*/ 723014 w 1198038"/>
                <a:gd name="connsiteY34" fmla="*/ 765544 h 1450963"/>
                <a:gd name="connsiteX35" fmla="*/ 744279 w 1198038"/>
                <a:gd name="connsiteY35" fmla="*/ 701749 h 1450963"/>
                <a:gd name="connsiteX36" fmla="*/ 701749 w 1198038"/>
                <a:gd name="connsiteY36" fmla="*/ 637953 h 1450963"/>
                <a:gd name="connsiteX37" fmla="*/ 276447 w 1198038"/>
                <a:gd name="connsiteY37" fmla="*/ 701749 h 1450963"/>
                <a:gd name="connsiteX38" fmla="*/ 106326 w 1198038"/>
                <a:gd name="connsiteY38" fmla="*/ 829339 h 1450963"/>
                <a:gd name="connsiteX39" fmla="*/ 85061 w 1198038"/>
                <a:gd name="connsiteY39" fmla="*/ 765544 h 1450963"/>
                <a:gd name="connsiteX40" fmla="*/ 148856 w 1198038"/>
                <a:gd name="connsiteY40" fmla="*/ 723014 h 1450963"/>
                <a:gd name="connsiteX41" fmla="*/ 276447 w 1198038"/>
                <a:gd name="connsiteY41" fmla="*/ 659219 h 1450963"/>
                <a:gd name="connsiteX42" fmla="*/ 340242 w 1198038"/>
                <a:gd name="connsiteY42" fmla="*/ 616688 h 1450963"/>
                <a:gd name="connsiteX43" fmla="*/ 935665 w 1198038"/>
                <a:gd name="connsiteY43" fmla="*/ 446567 h 1450963"/>
                <a:gd name="connsiteX44" fmla="*/ 489098 w 1198038"/>
                <a:gd name="connsiteY44" fmla="*/ 595423 h 1450963"/>
                <a:gd name="connsiteX45" fmla="*/ 318977 w 1198038"/>
                <a:gd name="connsiteY45" fmla="*/ 680484 h 1450963"/>
                <a:gd name="connsiteX46" fmla="*/ 191386 w 1198038"/>
                <a:gd name="connsiteY46" fmla="*/ 723014 h 1450963"/>
                <a:gd name="connsiteX47" fmla="*/ 212651 w 1198038"/>
                <a:gd name="connsiteY47" fmla="*/ 382772 h 1450963"/>
                <a:gd name="connsiteX48" fmla="*/ 318977 w 1198038"/>
                <a:gd name="connsiteY48" fmla="*/ 85060 h 1450963"/>
                <a:gd name="connsiteX49" fmla="*/ 255182 w 1198038"/>
                <a:gd name="connsiteY49" fmla="*/ 467833 h 1450963"/>
                <a:gd name="connsiteX50" fmla="*/ 276447 w 1198038"/>
                <a:gd name="connsiteY50" fmla="*/ 404037 h 1450963"/>
                <a:gd name="connsiteX51" fmla="*/ 340242 w 1198038"/>
                <a:gd name="connsiteY51" fmla="*/ 361507 h 1450963"/>
                <a:gd name="connsiteX52" fmla="*/ 489098 w 1198038"/>
                <a:gd name="connsiteY52" fmla="*/ 297712 h 1450963"/>
                <a:gd name="connsiteX53" fmla="*/ 531628 w 1198038"/>
                <a:gd name="connsiteY53" fmla="*/ 255181 h 1450963"/>
                <a:gd name="connsiteX54" fmla="*/ 552893 w 1198038"/>
                <a:gd name="connsiteY54" fmla="*/ 340242 h 1450963"/>
                <a:gd name="connsiteX0" fmla="*/ 233916 w 1198038"/>
                <a:gd name="connsiteY0" fmla="*/ 999460 h 1450963"/>
                <a:gd name="connsiteX1" fmla="*/ 85061 w 1198038"/>
                <a:gd name="connsiteY1" fmla="*/ 786809 h 1450963"/>
                <a:gd name="connsiteX2" fmla="*/ 42530 w 1198038"/>
                <a:gd name="connsiteY2" fmla="*/ 723014 h 1450963"/>
                <a:gd name="connsiteX3" fmla="*/ 106326 w 1198038"/>
                <a:gd name="connsiteY3" fmla="*/ 552893 h 1450963"/>
                <a:gd name="connsiteX4" fmla="*/ 127591 w 1198038"/>
                <a:gd name="connsiteY4" fmla="*/ 489098 h 1450963"/>
                <a:gd name="connsiteX5" fmla="*/ 212651 w 1198038"/>
                <a:gd name="connsiteY5" fmla="*/ 233916 h 1450963"/>
                <a:gd name="connsiteX6" fmla="*/ 276447 w 1198038"/>
                <a:gd name="connsiteY6" fmla="*/ 297712 h 1450963"/>
                <a:gd name="connsiteX7" fmla="*/ 297712 w 1198038"/>
                <a:gd name="connsiteY7" fmla="*/ 361507 h 1450963"/>
                <a:gd name="connsiteX8" fmla="*/ 340242 w 1198038"/>
                <a:gd name="connsiteY8" fmla="*/ 531628 h 1450963"/>
                <a:gd name="connsiteX9" fmla="*/ 404037 w 1198038"/>
                <a:gd name="connsiteY9" fmla="*/ 637953 h 1450963"/>
                <a:gd name="connsiteX10" fmla="*/ 425302 w 1198038"/>
                <a:gd name="connsiteY10" fmla="*/ 723014 h 1450963"/>
                <a:gd name="connsiteX11" fmla="*/ 467833 w 1198038"/>
                <a:gd name="connsiteY11" fmla="*/ 595423 h 1450963"/>
                <a:gd name="connsiteX12" fmla="*/ 701749 w 1198038"/>
                <a:gd name="connsiteY12" fmla="*/ 340242 h 1450963"/>
                <a:gd name="connsiteX13" fmla="*/ 786809 w 1198038"/>
                <a:gd name="connsiteY13" fmla="*/ 255181 h 1450963"/>
                <a:gd name="connsiteX14" fmla="*/ 425302 w 1198038"/>
                <a:gd name="connsiteY14" fmla="*/ 361507 h 1450963"/>
                <a:gd name="connsiteX15" fmla="*/ 297712 w 1198038"/>
                <a:gd name="connsiteY15" fmla="*/ 0 h 1450963"/>
                <a:gd name="connsiteX16" fmla="*/ 212651 w 1198038"/>
                <a:gd name="connsiteY16" fmla="*/ 21265 h 1450963"/>
                <a:gd name="connsiteX17" fmla="*/ 127591 w 1198038"/>
                <a:gd name="connsiteY17" fmla="*/ 148856 h 1450963"/>
                <a:gd name="connsiteX18" fmla="*/ 63796 w 1198038"/>
                <a:gd name="connsiteY18" fmla="*/ 191386 h 1450963"/>
                <a:gd name="connsiteX19" fmla="*/ 0 w 1198038"/>
                <a:gd name="connsiteY19" fmla="*/ 382772 h 1450963"/>
                <a:gd name="connsiteX20" fmla="*/ 127591 w 1198038"/>
                <a:gd name="connsiteY20" fmla="*/ 574158 h 1450963"/>
                <a:gd name="connsiteX21" fmla="*/ 659219 w 1198038"/>
                <a:gd name="connsiteY21" fmla="*/ 956930 h 1450963"/>
                <a:gd name="connsiteX22" fmla="*/ 786809 w 1198038"/>
                <a:gd name="connsiteY22" fmla="*/ 999460 h 1450963"/>
                <a:gd name="connsiteX23" fmla="*/ 935665 w 1198038"/>
                <a:gd name="connsiteY23" fmla="*/ 1084521 h 1450963"/>
                <a:gd name="connsiteX24" fmla="*/ 1190847 w 1198038"/>
                <a:gd name="connsiteY24" fmla="*/ 1254642 h 1450963"/>
                <a:gd name="connsiteX25" fmla="*/ 1169582 w 1198038"/>
                <a:gd name="connsiteY25" fmla="*/ 1339702 h 1450963"/>
                <a:gd name="connsiteX26" fmla="*/ 935665 w 1198038"/>
                <a:gd name="connsiteY26" fmla="*/ 1446028 h 1450963"/>
                <a:gd name="connsiteX27" fmla="*/ 659219 w 1198038"/>
                <a:gd name="connsiteY27" fmla="*/ 1403498 h 1450963"/>
                <a:gd name="connsiteX28" fmla="*/ 531628 w 1198038"/>
                <a:gd name="connsiteY28" fmla="*/ 1424763 h 1450963"/>
                <a:gd name="connsiteX29" fmla="*/ 510363 w 1198038"/>
                <a:gd name="connsiteY29" fmla="*/ 1339702 h 1450963"/>
                <a:gd name="connsiteX30" fmla="*/ 446568 w 1198038"/>
                <a:gd name="connsiteY30" fmla="*/ 1254642 h 1450963"/>
                <a:gd name="connsiteX31" fmla="*/ 425302 w 1198038"/>
                <a:gd name="connsiteY31" fmla="*/ 1190846 h 1450963"/>
                <a:gd name="connsiteX32" fmla="*/ 446568 w 1198038"/>
                <a:gd name="connsiteY32" fmla="*/ 1063256 h 1450963"/>
                <a:gd name="connsiteX33" fmla="*/ 595423 w 1198038"/>
                <a:gd name="connsiteY33" fmla="*/ 871870 h 1450963"/>
                <a:gd name="connsiteX34" fmla="*/ 723014 w 1198038"/>
                <a:gd name="connsiteY34" fmla="*/ 765544 h 1450963"/>
                <a:gd name="connsiteX35" fmla="*/ 744279 w 1198038"/>
                <a:gd name="connsiteY35" fmla="*/ 701749 h 1450963"/>
                <a:gd name="connsiteX36" fmla="*/ 701749 w 1198038"/>
                <a:gd name="connsiteY36" fmla="*/ 637953 h 1450963"/>
                <a:gd name="connsiteX37" fmla="*/ 276447 w 1198038"/>
                <a:gd name="connsiteY37" fmla="*/ 701749 h 1450963"/>
                <a:gd name="connsiteX38" fmla="*/ 106326 w 1198038"/>
                <a:gd name="connsiteY38" fmla="*/ 829339 h 1450963"/>
                <a:gd name="connsiteX39" fmla="*/ 85061 w 1198038"/>
                <a:gd name="connsiteY39" fmla="*/ 765544 h 1450963"/>
                <a:gd name="connsiteX40" fmla="*/ 148856 w 1198038"/>
                <a:gd name="connsiteY40" fmla="*/ 723014 h 1450963"/>
                <a:gd name="connsiteX41" fmla="*/ 276447 w 1198038"/>
                <a:gd name="connsiteY41" fmla="*/ 659219 h 1450963"/>
                <a:gd name="connsiteX42" fmla="*/ 340242 w 1198038"/>
                <a:gd name="connsiteY42" fmla="*/ 616688 h 1450963"/>
                <a:gd name="connsiteX43" fmla="*/ 935665 w 1198038"/>
                <a:gd name="connsiteY43" fmla="*/ 446567 h 1450963"/>
                <a:gd name="connsiteX44" fmla="*/ 489098 w 1198038"/>
                <a:gd name="connsiteY44" fmla="*/ 595423 h 1450963"/>
                <a:gd name="connsiteX45" fmla="*/ 318977 w 1198038"/>
                <a:gd name="connsiteY45" fmla="*/ 680484 h 1450963"/>
                <a:gd name="connsiteX46" fmla="*/ 191386 w 1198038"/>
                <a:gd name="connsiteY46" fmla="*/ 723014 h 1450963"/>
                <a:gd name="connsiteX47" fmla="*/ 212651 w 1198038"/>
                <a:gd name="connsiteY47" fmla="*/ 382772 h 1450963"/>
                <a:gd name="connsiteX48" fmla="*/ 318977 w 1198038"/>
                <a:gd name="connsiteY48" fmla="*/ 85060 h 1450963"/>
                <a:gd name="connsiteX49" fmla="*/ 255182 w 1198038"/>
                <a:gd name="connsiteY49" fmla="*/ 467833 h 1450963"/>
                <a:gd name="connsiteX50" fmla="*/ 276447 w 1198038"/>
                <a:gd name="connsiteY50" fmla="*/ 404037 h 1450963"/>
                <a:gd name="connsiteX51" fmla="*/ 340242 w 1198038"/>
                <a:gd name="connsiteY51" fmla="*/ 361507 h 1450963"/>
                <a:gd name="connsiteX52" fmla="*/ 489098 w 1198038"/>
                <a:gd name="connsiteY52" fmla="*/ 297712 h 1450963"/>
                <a:gd name="connsiteX53" fmla="*/ 531628 w 1198038"/>
                <a:gd name="connsiteY53" fmla="*/ 255181 h 1450963"/>
                <a:gd name="connsiteX54" fmla="*/ 552893 w 1198038"/>
                <a:gd name="connsiteY54" fmla="*/ 340242 h 1450963"/>
                <a:gd name="connsiteX0" fmla="*/ 233916 w 1316665"/>
                <a:gd name="connsiteY0" fmla="*/ 999460 h 1450963"/>
                <a:gd name="connsiteX1" fmla="*/ 85061 w 1316665"/>
                <a:gd name="connsiteY1" fmla="*/ 786809 h 1450963"/>
                <a:gd name="connsiteX2" fmla="*/ 42530 w 1316665"/>
                <a:gd name="connsiteY2" fmla="*/ 723014 h 1450963"/>
                <a:gd name="connsiteX3" fmla="*/ 106326 w 1316665"/>
                <a:gd name="connsiteY3" fmla="*/ 552893 h 1450963"/>
                <a:gd name="connsiteX4" fmla="*/ 127591 w 1316665"/>
                <a:gd name="connsiteY4" fmla="*/ 489098 h 1450963"/>
                <a:gd name="connsiteX5" fmla="*/ 212651 w 1316665"/>
                <a:gd name="connsiteY5" fmla="*/ 233916 h 1450963"/>
                <a:gd name="connsiteX6" fmla="*/ 276447 w 1316665"/>
                <a:gd name="connsiteY6" fmla="*/ 297712 h 1450963"/>
                <a:gd name="connsiteX7" fmla="*/ 297712 w 1316665"/>
                <a:gd name="connsiteY7" fmla="*/ 361507 h 1450963"/>
                <a:gd name="connsiteX8" fmla="*/ 340242 w 1316665"/>
                <a:gd name="connsiteY8" fmla="*/ 531628 h 1450963"/>
                <a:gd name="connsiteX9" fmla="*/ 404037 w 1316665"/>
                <a:gd name="connsiteY9" fmla="*/ 637953 h 1450963"/>
                <a:gd name="connsiteX10" fmla="*/ 425302 w 1316665"/>
                <a:gd name="connsiteY10" fmla="*/ 723014 h 1450963"/>
                <a:gd name="connsiteX11" fmla="*/ 467833 w 1316665"/>
                <a:gd name="connsiteY11" fmla="*/ 595423 h 1450963"/>
                <a:gd name="connsiteX12" fmla="*/ 701749 w 1316665"/>
                <a:gd name="connsiteY12" fmla="*/ 340242 h 1450963"/>
                <a:gd name="connsiteX13" fmla="*/ 786809 w 1316665"/>
                <a:gd name="connsiteY13" fmla="*/ 255181 h 1450963"/>
                <a:gd name="connsiteX14" fmla="*/ 425302 w 1316665"/>
                <a:gd name="connsiteY14" fmla="*/ 361507 h 1450963"/>
                <a:gd name="connsiteX15" fmla="*/ 297712 w 1316665"/>
                <a:gd name="connsiteY15" fmla="*/ 0 h 1450963"/>
                <a:gd name="connsiteX16" fmla="*/ 212651 w 1316665"/>
                <a:gd name="connsiteY16" fmla="*/ 21265 h 1450963"/>
                <a:gd name="connsiteX17" fmla="*/ 127591 w 1316665"/>
                <a:gd name="connsiteY17" fmla="*/ 148856 h 1450963"/>
                <a:gd name="connsiteX18" fmla="*/ 63796 w 1316665"/>
                <a:gd name="connsiteY18" fmla="*/ 191386 h 1450963"/>
                <a:gd name="connsiteX19" fmla="*/ 0 w 1316665"/>
                <a:gd name="connsiteY19" fmla="*/ 382772 h 1450963"/>
                <a:gd name="connsiteX20" fmla="*/ 127591 w 1316665"/>
                <a:gd name="connsiteY20" fmla="*/ 574158 h 1450963"/>
                <a:gd name="connsiteX21" fmla="*/ 659219 w 1316665"/>
                <a:gd name="connsiteY21" fmla="*/ 956930 h 1450963"/>
                <a:gd name="connsiteX22" fmla="*/ 786809 w 1316665"/>
                <a:gd name="connsiteY22" fmla="*/ 999460 h 1450963"/>
                <a:gd name="connsiteX23" fmla="*/ 935665 w 1316665"/>
                <a:gd name="connsiteY23" fmla="*/ 1084521 h 1450963"/>
                <a:gd name="connsiteX24" fmla="*/ 1190847 w 1316665"/>
                <a:gd name="connsiteY24" fmla="*/ 1254642 h 1450963"/>
                <a:gd name="connsiteX25" fmla="*/ 1169582 w 1316665"/>
                <a:gd name="connsiteY25" fmla="*/ 1339702 h 1450963"/>
                <a:gd name="connsiteX26" fmla="*/ 935665 w 1316665"/>
                <a:gd name="connsiteY26" fmla="*/ 1446028 h 1450963"/>
                <a:gd name="connsiteX27" fmla="*/ 659219 w 1316665"/>
                <a:gd name="connsiteY27" fmla="*/ 1403498 h 1450963"/>
                <a:gd name="connsiteX28" fmla="*/ 531628 w 1316665"/>
                <a:gd name="connsiteY28" fmla="*/ 1424763 h 1450963"/>
                <a:gd name="connsiteX29" fmla="*/ 510363 w 1316665"/>
                <a:gd name="connsiteY29" fmla="*/ 1339702 h 1450963"/>
                <a:gd name="connsiteX30" fmla="*/ 446568 w 1316665"/>
                <a:gd name="connsiteY30" fmla="*/ 1254642 h 1450963"/>
                <a:gd name="connsiteX31" fmla="*/ 425302 w 1316665"/>
                <a:gd name="connsiteY31" fmla="*/ 1190846 h 1450963"/>
                <a:gd name="connsiteX32" fmla="*/ 446568 w 1316665"/>
                <a:gd name="connsiteY32" fmla="*/ 1063256 h 1450963"/>
                <a:gd name="connsiteX33" fmla="*/ 595423 w 1316665"/>
                <a:gd name="connsiteY33" fmla="*/ 871870 h 1450963"/>
                <a:gd name="connsiteX34" fmla="*/ 723014 w 1316665"/>
                <a:gd name="connsiteY34" fmla="*/ 765544 h 1450963"/>
                <a:gd name="connsiteX35" fmla="*/ 744279 w 1316665"/>
                <a:gd name="connsiteY35" fmla="*/ 701749 h 1450963"/>
                <a:gd name="connsiteX36" fmla="*/ 701749 w 1316665"/>
                <a:gd name="connsiteY36" fmla="*/ 637953 h 1450963"/>
                <a:gd name="connsiteX37" fmla="*/ 276447 w 1316665"/>
                <a:gd name="connsiteY37" fmla="*/ 701749 h 1450963"/>
                <a:gd name="connsiteX38" fmla="*/ 106326 w 1316665"/>
                <a:gd name="connsiteY38" fmla="*/ 829339 h 1450963"/>
                <a:gd name="connsiteX39" fmla="*/ 85061 w 1316665"/>
                <a:gd name="connsiteY39" fmla="*/ 765544 h 1450963"/>
                <a:gd name="connsiteX40" fmla="*/ 148856 w 1316665"/>
                <a:gd name="connsiteY40" fmla="*/ 723014 h 1450963"/>
                <a:gd name="connsiteX41" fmla="*/ 276447 w 1316665"/>
                <a:gd name="connsiteY41" fmla="*/ 659219 h 1450963"/>
                <a:gd name="connsiteX42" fmla="*/ 340242 w 1316665"/>
                <a:gd name="connsiteY42" fmla="*/ 616688 h 1450963"/>
                <a:gd name="connsiteX43" fmla="*/ 1316665 w 1316665"/>
                <a:gd name="connsiteY43" fmla="*/ 446567 h 1450963"/>
                <a:gd name="connsiteX44" fmla="*/ 489098 w 1316665"/>
                <a:gd name="connsiteY44" fmla="*/ 595423 h 1450963"/>
                <a:gd name="connsiteX45" fmla="*/ 318977 w 1316665"/>
                <a:gd name="connsiteY45" fmla="*/ 680484 h 1450963"/>
                <a:gd name="connsiteX46" fmla="*/ 191386 w 1316665"/>
                <a:gd name="connsiteY46" fmla="*/ 723014 h 1450963"/>
                <a:gd name="connsiteX47" fmla="*/ 212651 w 1316665"/>
                <a:gd name="connsiteY47" fmla="*/ 382772 h 1450963"/>
                <a:gd name="connsiteX48" fmla="*/ 318977 w 1316665"/>
                <a:gd name="connsiteY48" fmla="*/ 85060 h 1450963"/>
                <a:gd name="connsiteX49" fmla="*/ 255182 w 1316665"/>
                <a:gd name="connsiteY49" fmla="*/ 467833 h 1450963"/>
                <a:gd name="connsiteX50" fmla="*/ 276447 w 1316665"/>
                <a:gd name="connsiteY50" fmla="*/ 404037 h 1450963"/>
                <a:gd name="connsiteX51" fmla="*/ 340242 w 1316665"/>
                <a:gd name="connsiteY51" fmla="*/ 361507 h 1450963"/>
                <a:gd name="connsiteX52" fmla="*/ 489098 w 1316665"/>
                <a:gd name="connsiteY52" fmla="*/ 297712 h 1450963"/>
                <a:gd name="connsiteX53" fmla="*/ 531628 w 1316665"/>
                <a:gd name="connsiteY53" fmla="*/ 255181 h 1450963"/>
                <a:gd name="connsiteX54" fmla="*/ 552893 w 1316665"/>
                <a:gd name="connsiteY54"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294262 w 1420080"/>
                <a:gd name="connsiteY24" fmla="*/ 1254642 h 1450963"/>
                <a:gd name="connsiteX25" fmla="*/ 1272997 w 1420080"/>
                <a:gd name="connsiteY25" fmla="*/ 1339702 h 1450963"/>
                <a:gd name="connsiteX26" fmla="*/ 1039080 w 1420080"/>
                <a:gd name="connsiteY26" fmla="*/ 1446028 h 1450963"/>
                <a:gd name="connsiteX27" fmla="*/ 762634 w 1420080"/>
                <a:gd name="connsiteY27" fmla="*/ 1403498 h 1450963"/>
                <a:gd name="connsiteX28" fmla="*/ 635043 w 1420080"/>
                <a:gd name="connsiteY28" fmla="*/ 1424763 h 1450963"/>
                <a:gd name="connsiteX29" fmla="*/ 613778 w 1420080"/>
                <a:gd name="connsiteY29" fmla="*/ 1339702 h 1450963"/>
                <a:gd name="connsiteX30" fmla="*/ 549983 w 1420080"/>
                <a:gd name="connsiteY30" fmla="*/ 1254642 h 1450963"/>
                <a:gd name="connsiteX31" fmla="*/ 528717 w 1420080"/>
                <a:gd name="connsiteY31" fmla="*/ 1190846 h 1450963"/>
                <a:gd name="connsiteX32" fmla="*/ 16583 w 1420080"/>
                <a:gd name="connsiteY32" fmla="*/ 1368056 h 1450963"/>
                <a:gd name="connsiteX33" fmla="*/ 698838 w 1420080"/>
                <a:gd name="connsiteY33" fmla="*/ 871870 h 1450963"/>
                <a:gd name="connsiteX34" fmla="*/ 826429 w 1420080"/>
                <a:gd name="connsiteY34" fmla="*/ 765544 h 1450963"/>
                <a:gd name="connsiteX35" fmla="*/ 847694 w 1420080"/>
                <a:gd name="connsiteY35" fmla="*/ 701749 h 1450963"/>
                <a:gd name="connsiteX36" fmla="*/ 805164 w 1420080"/>
                <a:gd name="connsiteY36" fmla="*/ 637953 h 1450963"/>
                <a:gd name="connsiteX37" fmla="*/ 379862 w 1420080"/>
                <a:gd name="connsiteY37" fmla="*/ 701749 h 1450963"/>
                <a:gd name="connsiteX38" fmla="*/ 209741 w 1420080"/>
                <a:gd name="connsiteY38" fmla="*/ 829339 h 1450963"/>
                <a:gd name="connsiteX39" fmla="*/ 188476 w 1420080"/>
                <a:gd name="connsiteY39" fmla="*/ 765544 h 1450963"/>
                <a:gd name="connsiteX40" fmla="*/ 252271 w 1420080"/>
                <a:gd name="connsiteY40" fmla="*/ 723014 h 1450963"/>
                <a:gd name="connsiteX41" fmla="*/ 379862 w 1420080"/>
                <a:gd name="connsiteY41" fmla="*/ 659219 h 1450963"/>
                <a:gd name="connsiteX42" fmla="*/ 443657 w 1420080"/>
                <a:gd name="connsiteY42" fmla="*/ 616688 h 1450963"/>
                <a:gd name="connsiteX43" fmla="*/ 1420080 w 1420080"/>
                <a:gd name="connsiteY43" fmla="*/ 446567 h 1450963"/>
                <a:gd name="connsiteX44" fmla="*/ 592513 w 1420080"/>
                <a:gd name="connsiteY44" fmla="*/ 595423 h 1450963"/>
                <a:gd name="connsiteX45" fmla="*/ 422392 w 1420080"/>
                <a:gd name="connsiteY45" fmla="*/ 680484 h 1450963"/>
                <a:gd name="connsiteX46" fmla="*/ 294801 w 1420080"/>
                <a:gd name="connsiteY46" fmla="*/ 723014 h 1450963"/>
                <a:gd name="connsiteX47" fmla="*/ 316066 w 1420080"/>
                <a:gd name="connsiteY47" fmla="*/ 382772 h 1450963"/>
                <a:gd name="connsiteX48" fmla="*/ 422392 w 1420080"/>
                <a:gd name="connsiteY48" fmla="*/ 85060 h 1450963"/>
                <a:gd name="connsiteX49" fmla="*/ 358597 w 1420080"/>
                <a:gd name="connsiteY49" fmla="*/ 467833 h 1450963"/>
                <a:gd name="connsiteX50" fmla="*/ 379862 w 1420080"/>
                <a:gd name="connsiteY50" fmla="*/ 404037 h 1450963"/>
                <a:gd name="connsiteX51" fmla="*/ 443657 w 1420080"/>
                <a:gd name="connsiteY51" fmla="*/ 361507 h 1450963"/>
                <a:gd name="connsiteX52" fmla="*/ 592513 w 1420080"/>
                <a:gd name="connsiteY52" fmla="*/ 297712 h 1450963"/>
                <a:gd name="connsiteX53" fmla="*/ 635043 w 1420080"/>
                <a:gd name="connsiteY53" fmla="*/ 255181 h 1450963"/>
                <a:gd name="connsiteX54" fmla="*/ 656308 w 1420080"/>
                <a:gd name="connsiteY54"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081611 w 1420080"/>
                <a:gd name="connsiteY24" fmla="*/ 1105786 h 1450963"/>
                <a:gd name="connsiteX25" fmla="*/ 1294262 w 1420080"/>
                <a:gd name="connsiteY25" fmla="*/ 1254642 h 1450963"/>
                <a:gd name="connsiteX26" fmla="*/ 1272997 w 1420080"/>
                <a:gd name="connsiteY26" fmla="*/ 1339702 h 1450963"/>
                <a:gd name="connsiteX27" fmla="*/ 1039080 w 1420080"/>
                <a:gd name="connsiteY27" fmla="*/ 1446028 h 1450963"/>
                <a:gd name="connsiteX28" fmla="*/ 762634 w 1420080"/>
                <a:gd name="connsiteY28" fmla="*/ 1403498 h 1450963"/>
                <a:gd name="connsiteX29" fmla="*/ 635043 w 1420080"/>
                <a:gd name="connsiteY29" fmla="*/ 1424763 h 1450963"/>
                <a:gd name="connsiteX30" fmla="*/ 613778 w 1420080"/>
                <a:gd name="connsiteY30" fmla="*/ 1339702 h 1450963"/>
                <a:gd name="connsiteX31" fmla="*/ 549983 w 1420080"/>
                <a:gd name="connsiteY31" fmla="*/ 1254642 h 1450963"/>
                <a:gd name="connsiteX32" fmla="*/ 528717 w 1420080"/>
                <a:gd name="connsiteY32" fmla="*/ 1190846 h 1450963"/>
                <a:gd name="connsiteX33" fmla="*/ 16583 w 1420080"/>
                <a:gd name="connsiteY33" fmla="*/ 1368056 h 1450963"/>
                <a:gd name="connsiteX34" fmla="*/ 698838 w 1420080"/>
                <a:gd name="connsiteY34" fmla="*/ 871870 h 1450963"/>
                <a:gd name="connsiteX35" fmla="*/ 826429 w 1420080"/>
                <a:gd name="connsiteY35" fmla="*/ 765544 h 1450963"/>
                <a:gd name="connsiteX36" fmla="*/ 847694 w 1420080"/>
                <a:gd name="connsiteY36" fmla="*/ 701749 h 1450963"/>
                <a:gd name="connsiteX37" fmla="*/ 805164 w 1420080"/>
                <a:gd name="connsiteY37" fmla="*/ 637953 h 1450963"/>
                <a:gd name="connsiteX38" fmla="*/ 379862 w 1420080"/>
                <a:gd name="connsiteY38" fmla="*/ 701749 h 1450963"/>
                <a:gd name="connsiteX39" fmla="*/ 209741 w 1420080"/>
                <a:gd name="connsiteY39" fmla="*/ 829339 h 1450963"/>
                <a:gd name="connsiteX40" fmla="*/ 188476 w 1420080"/>
                <a:gd name="connsiteY40" fmla="*/ 765544 h 1450963"/>
                <a:gd name="connsiteX41" fmla="*/ 252271 w 1420080"/>
                <a:gd name="connsiteY41" fmla="*/ 723014 h 1450963"/>
                <a:gd name="connsiteX42" fmla="*/ 379862 w 1420080"/>
                <a:gd name="connsiteY42" fmla="*/ 659219 h 1450963"/>
                <a:gd name="connsiteX43" fmla="*/ 443657 w 1420080"/>
                <a:gd name="connsiteY43" fmla="*/ 616688 h 1450963"/>
                <a:gd name="connsiteX44" fmla="*/ 1420080 w 1420080"/>
                <a:gd name="connsiteY44" fmla="*/ 446567 h 1450963"/>
                <a:gd name="connsiteX45" fmla="*/ 592513 w 1420080"/>
                <a:gd name="connsiteY45" fmla="*/ 595423 h 1450963"/>
                <a:gd name="connsiteX46" fmla="*/ 422392 w 1420080"/>
                <a:gd name="connsiteY46" fmla="*/ 680484 h 1450963"/>
                <a:gd name="connsiteX47" fmla="*/ 294801 w 1420080"/>
                <a:gd name="connsiteY47" fmla="*/ 723014 h 1450963"/>
                <a:gd name="connsiteX48" fmla="*/ 316066 w 1420080"/>
                <a:gd name="connsiteY48" fmla="*/ 382772 h 1450963"/>
                <a:gd name="connsiteX49" fmla="*/ 422392 w 1420080"/>
                <a:gd name="connsiteY49" fmla="*/ 85060 h 1450963"/>
                <a:gd name="connsiteX50" fmla="*/ 358597 w 1420080"/>
                <a:gd name="connsiteY50" fmla="*/ 467833 h 1450963"/>
                <a:gd name="connsiteX51" fmla="*/ 379862 w 1420080"/>
                <a:gd name="connsiteY51" fmla="*/ 404037 h 1450963"/>
                <a:gd name="connsiteX52" fmla="*/ 443657 w 1420080"/>
                <a:gd name="connsiteY52" fmla="*/ 361507 h 1450963"/>
                <a:gd name="connsiteX53" fmla="*/ 592513 w 1420080"/>
                <a:gd name="connsiteY53" fmla="*/ 297712 h 1450963"/>
                <a:gd name="connsiteX54" fmla="*/ 635043 w 1420080"/>
                <a:gd name="connsiteY54" fmla="*/ 255181 h 1450963"/>
                <a:gd name="connsiteX55" fmla="*/ 656308 w 1420080"/>
                <a:gd name="connsiteY55" fmla="*/ 340242 h 1450963"/>
                <a:gd name="connsiteX0" fmla="*/ 337331 w 1420080"/>
                <a:gd name="connsiteY0" fmla="*/ 999460 h 1450963"/>
                <a:gd name="connsiteX1" fmla="*/ 188476 w 1420080"/>
                <a:gd name="connsiteY1" fmla="*/ 786809 h 1450963"/>
                <a:gd name="connsiteX2" fmla="*/ 145945 w 1420080"/>
                <a:gd name="connsiteY2" fmla="*/ 723014 h 1450963"/>
                <a:gd name="connsiteX3" fmla="*/ 209741 w 1420080"/>
                <a:gd name="connsiteY3" fmla="*/ 552893 h 1450963"/>
                <a:gd name="connsiteX4" fmla="*/ 231006 w 1420080"/>
                <a:gd name="connsiteY4" fmla="*/ 489098 h 1450963"/>
                <a:gd name="connsiteX5" fmla="*/ 316066 w 1420080"/>
                <a:gd name="connsiteY5" fmla="*/ 233916 h 1450963"/>
                <a:gd name="connsiteX6" fmla="*/ 379862 w 1420080"/>
                <a:gd name="connsiteY6" fmla="*/ 297712 h 1450963"/>
                <a:gd name="connsiteX7" fmla="*/ 401127 w 1420080"/>
                <a:gd name="connsiteY7" fmla="*/ 361507 h 1450963"/>
                <a:gd name="connsiteX8" fmla="*/ 443657 w 1420080"/>
                <a:gd name="connsiteY8" fmla="*/ 531628 h 1450963"/>
                <a:gd name="connsiteX9" fmla="*/ 507452 w 1420080"/>
                <a:gd name="connsiteY9" fmla="*/ 637953 h 1450963"/>
                <a:gd name="connsiteX10" fmla="*/ 528717 w 1420080"/>
                <a:gd name="connsiteY10" fmla="*/ 723014 h 1450963"/>
                <a:gd name="connsiteX11" fmla="*/ 571248 w 1420080"/>
                <a:gd name="connsiteY11" fmla="*/ 595423 h 1450963"/>
                <a:gd name="connsiteX12" fmla="*/ 805164 w 1420080"/>
                <a:gd name="connsiteY12" fmla="*/ 340242 h 1450963"/>
                <a:gd name="connsiteX13" fmla="*/ 890224 w 1420080"/>
                <a:gd name="connsiteY13" fmla="*/ 255181 h 1450963"/>
                <a:gd name="connsiteX14" fmla="*/ 528717 w 1420080"/>
                <a:gd name="connsiteY14" fmla="*/ 361507 h 1450963"/>
                <a:gd name="connsiteX15" fmla="*/ 401127 w 1420080"/>
                <a:gd name="connsiteY15" fmla="*/ 0 h 1450963"/>
                <a:gd name="connsiteX16" fmla="*/ 316066 w 1420080"/>
                <a:gd name="connsiteY16" fmla="*/ 21265 h 1450963"/>
                <a:gd name="connsiteX17" fmla="*/ 231006 w 1420080"/>
                <a:gd name="connsiteY17" fmla="*/ 148856 h 1450963"/>
                <a:gd name="connsiteX18" fmla="*/ 167211 w 1420080"/>
                <a:gd name="connsiteY18" fmla="*/ 191386 h 1450963"/>
                <a:gd name="connsiteX19" fmla="*/ 103415 w 1420080"/>
                <a:gd name="connsiteY19" fmla="*/ 382772 h 1450963"/>
                <a:gd name="connsiteX20" fmla="*/ 231006 w 1420080"/>
                <a:gd name="connsiteY20" fmla="*/ 574158 h 1450963"/>
                <a:gd name="connsiteX21" fmla="*/ 762634 w 1420080"/>
                <a:gd name="connsiteY21" fmla="*/ 956930 h 1450963"/>
                <a:gd name="connsiteX22" fmla="*/ 890224 w 1420080"/>
                <a:gd name="connsiteY22" fmla="*/ 999460 h 1450963"/>
                <a:gd name="connsiteX23" fmla="*/ 1039080 w 1420080"/>
                <a:gd name="connsiteY23" fmla="*/ 1084521 h 1450963"/>
                <a:gd name="connsiteX24" fmla="*/ 1081611 w 1420080"/>
                <a:gd name="connsiteY24" fmla="*/ 1105786 h 1450963"/>
                <a:gd name="connsiteX25" fmla="*/ 1294262 w 1420080"/>
                <a:gd name="connsiteY25" fmla="*/ 1254642 h 1450963"/>
                <a:gd name="connsiteX26" fmla="*/ 1272997 w 1420080"/>
                <a:gd name="connsiteY26" fmla="*/ 1339702 h 1450963"/>
                <a:gd name="connsiteX27" fmla="*/ 1039080 w 1420080"/>
                <a:gd name="connsiteY27" fmla="*/ 1446028 h 1450963"/>
                <a:gd name="connsiteX28" fmla="*/ 762634 w 1420080"/>
                <a:gd name="connsiteY28" fmla="*/ 1403498 h 1450963"/>
                <a:gd name="connsiteX29" fmla="*/ 635043 w 1420080"/>
                <a:gd name="connsiteY29" fmla="*/ 1424763 h 1450963"/>
                <a:gd name="connsiteX30" fmla="*/ 613778 w 1420080"/>
                <a:gd name="connsiteY30" fmla="*/ 1339702 h 1450963"/>
                <a:gd name="connsiteX31" fmla="*/ 549983 w 1420080"/>
                <a:gd name="connsiteY31" fmla="*/ 1254642 h 1450963"/>
                <a:gd name="connsiteX32" fmla="*/ 528717 w 1420080"/>
                <a:gd name="connsiteY32" fmla="*/ 1190846 h 1450963"/>
                <a:gd name="connsiteX33" fmla="*/ 16583 w 1420080"/>
                <a:gd name="connsiteY33" fmla="*/ 1368056 h 1450963"/>
                <a:gd name="connsiteX34" fmla="*/ 698838 w 1420080"/>
                <a:gd name="connsiteY34" fmla="*/ 871870 h 1450963"/>
                <a:gd name="connsiteX35" fmla="*/ 826429 w 1420080"/>
                <a:gd name="connsiteY35" fmla="*/ 765544 h 1450963"/>
                <a:gd name="connsiteX36" fmla="*/ 847694 w 1420080"/>
                <a:gd name="connsiteY36" fmla="*/ 701749 h 1450963"/>
                <a:gd name="connsiteX37" fmla="*/ 805164 w 1420080"/>
                <a:gd name="connsiteY37" fmla="*/ 104553 h 1450963"/>
                <a:gd name="connsiteX38" fmla="*/ 379862 w 1420080"/>
                <a:gd name="connsiteY38" fmla="*/ 701749 h 1450963"/>
                <a:gd name="connsiteX39" fmla="*/ 209741 w 1420080"/>
                <a:gd name="connsiteY39" fmla="*/ 829339 h 1450963"/>
                <a:gd name="connsiteX40" fmla="*/ 188476 w 1420080"/>
                <a:gd name="connsiteY40" fmla="*/ 765544 h 1450963"/>
                <a:gd name="connsiteX41" fmla="*/ 252271 w 1420080"/>
                <a:gd name="connsiteY41" fmla="*/ 723014 h 1450963"/>
                <a:gd name="connsiteX42" fmla="*/ 379862 w 1420080"/>
                <a:gd name="connsiteY42" fmla="*/ 659219 h 1450963"/>
                <a:gd name="connsiteX43" fmla="*/ 443657 w 1420080"/>
                <a:gd name="connsiteY43" fmla="*/ 616688 h 1450963"/>
                <a:gd name="connsiteX44" fmla="*/ 1420080 w 1420080"/>
                <a:gd name="connsiteY44" fmla="*/ 446567 h 1450963"/>
                <a:gd name="connsiteX45" fmla="*/ 592513 w 1420080"/>
                <a:gd name="connsiteY45" fmla="*/ 595423 h 1450963"/>
                <a:gd name="connsiteX46" fmla="*/ 422392 w 1420080"/>
                <a:gd name="connsiteY46" fmla="*/ 680484 h 1450963"/>
                <a:gd name="connsiteX47" fmla="*/ 294801 w 1420080"/>
                <a:gd name="connsiteY47" fmla="*/ 723014 h 1450963"/>
                <a:gd name="connsiteX48" fmla="*/ 316066 w 1420080"/>
                <a:gd name="connsiteY48" fmla="*/ 382772 h 1450963"/>
                <a:gd name="connsiteX49" fmla="*/ 422392 w 1420080"/>
                <a:gd name="connsiteY49" fmla="*/ 85060 h 1450963"/>
                <a:gd name="connsiteX50" fmla="*/ 358597 w 1420080"/>
                <a:gd name="connsiteY50" fmla="*/ 467833 h 1450963"/>
                <a:gd name="connsiteX51" fmla="*/ 379862 w 1420080"/>
                <a:gd name="connsiteY51" fmla="*/ 404037 h 1450963"/>
                <a:gd name="connsiteX52" fmla="*/ 443657 w 1420080"/>
                <a:gd name="connsiteY52" fmla="*/ 361507 h 1450963"/>
                <a:gd name="connsiteX53" fmla="*/ 592513 w 1420080"/>
                <a:gd name="connsiteY53" fmla="*/ 297712 h 1450963"/>
                <a:gd name="connsiteX54" fmla="*/ 635043 w 1420080"/>
                <a:gd name="connsiteY54" fmla="*/ 255181 h 1450963"/>
                <a:gd name="connsiteX55" fmla="*/ 656308 w 1420080"/>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5591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16259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 name="connsiteX0" fmla="*/ 601664 w 1684413"/>
                <a:gd name="connsiteY0" fmla="*/ 999460 h 1450963"/>
                <a:gd name="connsiteX1" fmla="*/ 452809 w 1684413"/>
                <a:gd name="connsiteY1" fmla="*/ 786809 h 1450963"/>
                <a:gd name="connsiteX2" fmla="*/ 410278 w 1684413"/>
                <a:gd name="connsiteY2" fmla="*/ 723014 h 1450963"/>
                <a:gd name="connsiteX3" fmla="*/ 474074 w 1684413"/>
                <a:gd name="connsiteY3" fmla="*/ 552893 h 1450963"/>
                <a:gd name="connsiteX4" fmla="*/ 495339 w 1684413"/>
                <a:gd name="connsiteY4" fmla="*/ 489098 h 1450963"/>
                <a:gd name="connsiteX5" fmla="*/ 580399 w 1684413"/>
                <a:gd name="connsiteY5" fmla="*/ 233916 h 1450963"/>
                <a:gd name="connsiteX6" fmla="*/ 644195 w 1684413"/>
                <a:gd name="connsiteY6" fmla="*/ 297712 h 1450963"/>
                <a:gd name="connsiteX7" fmla="*/ 665460 w 1684413"/>
                <a:gd name="connsiteY7" fmla="*/ 361507 h 1450963"/>
                <a:gd name="connsiteX8" fmla="*/ 707990 w 1684413"/>
                <a:gd name="connsiteY8" fmla="*/ 531628 h 1450963"/>
                <a:gd name="connsiteX9" fmla="*/ 771785 w 1684413"/>
                <a:gd name="connsiteY9" fmla="*/ 637953 h 1450963"/>
                <a:gd name="connsiteX10" fmla="*/ 793050 w 1684413"/>
                <a:gd name="connsiteY10" fmla="*/ 723014 h 1450963"/>
                <a:gd name="connsiteX11" fmla="*/ 835581 w 1684413"/>
                <a:gd name="connsiteY11" fmla="*/ 595423 h 1450963"/>
                <a:gd name="connsiteX12" fmla="*/ 1069497 w 1684413"/>
                <a:gd name="connsiteY12" fmla="*/ 340242 h 1450963"/>
                <a:gd name="connsiteX13" fmla="*/ 1154557 w 1684413"/>
                <a:gd name="connsiteY13" fmla="*/ 255181 h 1450963"/>
                <a:gd name="connsiteX14" fmla="*/ 793050 w 1684413"/>
                <a:gd name="connsiteY14" fmla="*/ 361507 h 1450963"/>
                <a:gd name="connsiteX15" fmla="*/ 665460 w 1684413"/>
                <a:gd name="connsiteY15" fmla="*/ 0 h 1450963"/>
                <a:gd name="connsiteX16" fmla="*/ 580399 w 1684413"/>
                <a:gd name="connsiteY16" fmla="*/ 21265 h 1450963"/>
                <a:gd name="connsiteX17" fmla="*/ 495339 w 1684413"/>
                <a:gd name="connsiteY17" fmla="*/ 148856 h 1450963"/>
                <a:gd name="connsiteX18" fmla="*/ 431544 w 1684413"/>
                <a:gd name="connsiteY18" fmla="*/ 191386 h 1450963"/>
                <a:gd name="connsiteX19" fmla="*/ 367748 w 1684413"/>
                <a:gd name="connsiteY19" fmla="*/ 382772 h 1450963"/>
                <a:gd name="connsiteX20" fmla="*/ 495339 w 1684413"/>
                <a:gd name="connsiteY20" fmla="*/ 574158 h 1450963"/>
                <a:gd name="connsiteX21" fmla="*/ 1026967 w 1684413"/>
                <a:gd name="connsiteY21" fmla="*/ 956930 h 1450963"/>
                <a:gd name="connsiteX22" fmla="*/ 1154557 w 1684413"/>
                <a:gd name="connsiteY22" fmla="*/ 999460 h 1450963"/>
                <a:gd name="connsiteX23" fmla="*/ 1303413 w 1684413"/>
                <a:gd name="connsiteY23" fmla="*/ 1084521 h 1450963"/>
                <a:gd name="connsiteX24" fmla="*/ 1345944 w 1684413"/>
                <a:gd name="connsiteY24" fmla="*/ 1105786 h 1450963"/>
                <a:gd name="connsiteX25" fmla="*/ 1558595 w 1684413"/>
                <a:gd name="connsiteY25" fmla="*/ 1254642 h 1450963"/>
                <a:gd name="connsiteX26" fmla="*/ 1537330 w 1684413"/>
                <a:gd name="connsiteY26" fmla="*/ 1339702 h 1450963"/>
                <a:gd name="connsiteX27" fmla="*/ 1303413 w 1684413"/>
                <a:gd name="connsiteY27" fmla="*/ 1446028 h 1450963"/>
                <a:gd name="connsiteX28" fmla="*/ 1026967 w 1684413"/>
                <a:gd name="connsiteY28" fmla="*/ 1403498 h 1450963"/>
                <a:gd name="connsiteX29" fmla="*/ 899376 w 1684413"/>
                <a:gd name="connsiteY29" fmla="*/ 1424763 h 1450963"/>
                <a:gd name="connsiteX30" fmla="*/ 878111 w 1684413"/>
                <a:gd name="connsiteY30" fmla="*/ 1339702 h 1450963"/>
                <a:gd name="connsiteX31" fmla="*/ 814316 w 1684413"/>
                <a:gd name="connsiteY31" fmla="*/ 1254642 h 1450963"/>
                <a:gd name="connsiteX32" fmla="*/ 793050 w 1684413"/>
                <a:gd name="connsiteY32" fmla="*/ 1190846 h 1450963"/>
                <a:gd name="connsiteX33" fmla="*/ 280916 w 1684413"/>
                <a:gd name="connsiteY33" fmla="*/ 1368056 h 1450963"/>
                <a:gd name="connsiteX34" fmla="*/ 963171 w 1684413"/>
                <a:gd name="connsiteY34" fmla="*/ 871870 h 1450963"/>
                <a:gd name="connsiteX35" fmla="*/ 1090762 w 1684413"/>
                <a:gd name="connsiteY35" fmla="*/ 765544 h 1450963"/>
                <a:gd name="connsiteX36" fmla="*/ 1112027 w 1684413"/>
                <a:gd name="connsiteY36" fmla="*/ 701749 h 1450963"/>
                <a:gd name="connsiteX37" fmla="*/ 1069497 w 1684413"/>
                <a:gd name="connsiteY37" fmla="*/ 104553 h 1450963"/>
                <a:gd name="connsiteX38" fmla="*/ 644195 w 1684413"/>
                <a:gd name="connsiteY38" fmla="*/ 701749 h 1450963"/>
                <a:gd name="connsiteX39" fmla="*/ 474074 w 1684413"/>
                <a:gd name="connsiteY39" fmla="*/ 829339 h 1450963"/>
                <a:gd name="connsiteX40" fmla="*/ 452809 w 1684413"/>
                <a:gd name="connsiteY40" fmla="*/ 765544 h 1450963"/>
                <a:gd name="connsiteX41" fmla="*/ 516604 w 1684413"/>
                <a:gd name="connsiteY41" fmla="*/ 723014 h 1450963"/>
                <a:gd name="connsiteX42" fmla="*/ 644195 w 1684413"/>
                <a:gd name="connsiteY42" fmla="*/ 659219 h 1450963"/>
                <a:gd name="connsiteX43" fmla="*/ 707990 w 1684413"/>
                <a:gd name="connsiteY43" fmla="*/ 616688 h 1450963"/>
                <a:gd name="connsiteX44" fmla="*/ 1684413 w 1684413"/>
                <a:gd name="connsiteY44" fmla="*/ 446567 h 1450963"/>
                <a:gd name="connsiteX45" fmla="*/ 856846 w 1684413"/>
                <a:gd name="connsiteY45" fmla="*/ 595423 h 1450963"/>
                <a:gd name="connsiteX46" fmla="*/ 686725 w 1684413"/>
                <a:gd name="connsiteY46" fmla="*/ 680484 h 1450963"/>
                <a:gd name="connsiteX47" fmla="*/ 1625934 w 1684413"/>
                <a:gd name="connsiteY47" fmla="*/ 723014 h 1450963"/>
                <a:gd name="connsiteX48" fmla="*/ 580399 w 1684413"/>
                <a:gd name="connsiteY48" fmla="*/ 382772 h 1450963"/>
                <a:gd name="connsiteX49" fmla="*/ 686725 w 1684413"/>
                <a:gd name="connsiteY49" fmla="*/ 85060 h 1450963"/>
                <a:gd name="connsiteX50" fmla="*/ 622930 w 1684413"/>
                <a:gd name="connsiteY50" fmla="*/ 467833 h 1450963"/>
                <a:gd name="connsiteX51" fmla="*/ 644195 w 1684413"/>
                <a:gd name="connsiteY51" fmla="*/ 404037 h 1450963"/>
                <a:gd name="connsiteX52" fmla="*/ 22190 w 1684413"/>
                <a:gd name="connsiteY52" fmla="*/ 894907 h 1450963"/>
                <a:gd name="connsiteX53" fmla="*/ 856846 w 1684413"/>
                <a:gd name="connsiteY53" fmla="*/ 297712 h 1450963"/>
                <a:gd name="connsiteX54" fmla="*/ 899376 w 1684413"/>
                <a:gd name="connsiteY54" fmla="*/ 255181 h 1450963"/>
                <a:gd name="connsiteX55" fmla="*/ 920641 w 1684413"/>
                <a:gd name="connsiteY55" fmla="*/ 340242 h 14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84413" h="1450963">
                  <a:moveTo>
                    <a:pt x="601664" y="999460"/>
                  </a:moveTo>
                  <a:lnTo>
                    <a:pt x="452809" y="786809"/>
                  </a:lnTo>
                  <a:cubicBezTo>
                    <a:pt x="438261" y="765796"/>
                    <a:pt x="410278" y="723014"/>
                    <a:pt x="410278" y="723014"/>
                  </a:cubicBezTo>
                  <a:cubicBezTo>
                    <a:pt x="480291" y="617998"/>
                    <a:pt x="437286" y="700046"/>
                    <a:pt x="474074" y="552893"/>
                  </a:cubicBezTo>
                  <a:cubicBezTo>
                    <a:pt x="479510" y="531147"/>
                    <a:pt x="489441" y="510723"/>
                    <a:pt x="495339" y="489098"/>
                  </a:cubicBezTo>
                  <a:cubicBezTo>
                    <a:pt x="555601" y="268135"/>
                    <a:pt x="506281" y="382153"/>
                    <a:pt x="580399" y="233916"/>
                  </a:cubicBezTo>
                  <a:cubicBezTo>
                    <a:pt x="601664" y="255181"/>
                    <a:pt x="627513" y="272689"/>
                    <a:pt x="644195" y="297712"/>
                  </a:cubicBezTo>
                  <a:cubicBezTo>
                    <a:pt x="656629" y="316363"/>
                    <a:pt x="660024" y="339761"/>
                    <a:pt x="665460" y="361507"/>
                  </a:cubicBezTo>
                  <a:cubicBezTo>
                    <a:pt x="677592" y="410037"/>
                    <a:pt x="683685" y="483019"/>
                    <a:pt x="707990" y="531628"/>
                  </a:cubicBezTo>
                  <a:cubicBezTo>
                    <a:pt x="726474" y="568596"/>
                    <a:pt x="750520" y="602511"/>
                    <a:pt x="771785" y="637953"/>
                  </a:cubicBezTo>
                  <a:cubicBezTo>
                    <a:pt x="778873" y="666307"/>
                    <a:pt x="768732" y="739226"/>
                    <a:pt x="793050" y="723014"/>
                  </a:cubicBezTo>
                  <a:cubicBezTo>
                    <a:pt x="830352" y="698147"/>
                    <a:pt x="808682" y="631288"/>
                    <a:pt x="835581" y="595423"/>
                  </a:cubicBezTo>
                  <a:cubicBezTo>
                    <a:pt x="947494" y="446205"/>
                    <a:pt x="874313" y="535427"/>
                    <a:pt x="1069497" y="340242"/>
                  </a:cubicBezTo>
                  <a:cubicBezTo>
                    <a:pt x="1097850" y="311888"/>
                    <a:pt x="1192882" y="243389"/>
                    <a:pt x="1154557" y="255181"/>
                  </a:cubicBezTo>
                  <a:cubicBezTo>
                    <a:pt x="850177" y="348837"/>
                    <a:pt x="971645" y="316859"/>
                    <a:pt x="793050" y="361507"/>
                  </a:cubicBezTo>
                  <a:cubicBezTo>
                    <a:pt x="626370" y="194825"/>
                    <a:pt x="690887" y="305130"/>
                    <a:pt x="665460" y="0"/>
                  </a:cubicBezTo>
                  <a:cubicBezTo>
                    <a:pt x="637106" y="7088"/>
                    <a:pt x="602394" y="2019"/>
                    <a:pt x="580399" y="21265"/>
                  </a:cubicBezTo>
                  <a:cubicBezTo>
                    <a:pt x="541931" y="54924"/>
                    <a:pt x="537869" y="120503"/>
                    <a:pt x="495339" y="148856"/>
                  </a:cubicBezTo>
                  <a:lnTo>
                    <a:pt x="431544" y="191386"/>
                  </a:lnTo>
                  <a:cubicBezTo>
                    <a:pt x="418025" y="225183"/>
                    <a:pt x="367748" y="336986"/>
                    <a:pt x="367748" y="382772"/>
                  </a:cubicBezTo>
                  <a:cubicBezTo>
                    <a:pt x="367748" y="450544"/>
                    <a:pt x="470424" y="549243"/>
                    <a:pt x="495339" y="574158"/>
                  </a:cubicBezTo>
                  <a:cubicBezTo>
                    <a:pt x="616386" y="695205"/>
                    <a:pt x="901426" y="915083"/>
                    <a:pt x="1026967" y="956930"/>
                  </a:cubicBezTo>
                  <a:cubicBezTo>
                    <a:pt x="1069497" y="971107"/>
                    <a:pt x="1113853" y="980673"/>
                    <a:pt x="1154557" y="999460"/>
                  </a:cubicBezTo>
                  <a:cubicBezTo>
                    <a:pt x="1206445" y="1023409"/>
                    <a:pt x="1256320" y="1052145"/>
                    <a:pt x="1303413" y="1084521"/>
                  </a:cubicBezTo>
                  <a:cubicBezTo>
                    <a:pt x="1335311" y="1102242"/>
                    <a:pt x="1303414" y="1077433"/>
                    <a:pt x="1345944" y="1105786"/>
                  </a:cubicBezTo>
                  <a:cubicBezTo>
                    <a:pt x="1388474" y="1134139"/>
                    <a:pt x="1526697" y="1215656"/>
                    <a:pt x="1558595" y="1254642"/>
                  </a:cubicBezTo>
                  <a:cubicBezTo>
                    <a:pt x="1551507" y="1282995"/>
                    <a:pt x="1548843" y="1312839"/>
                    <a:pt x="1537330" y="1339702"/>
                  </a:cubicBezTo>
                  <a:cubicBezTo>
                    <a:pt x="1489646" y="1450963"/>
                    <a:pt x="1440230" y="1415624"/>
                    <a:pt x="1303413" y="1446028"/>
                  </a:cubicBezTo>
                  <a:cubicBezTo>
                    <a:pt x="1211264" y="1431851"/>
                    <a:pt x="1120071" y="1408398"/>
                    <a:pt x="1026967" y="1403498"/>
                  </a:cubicBezTo>
                  <a:cubicBezTo>
                    <a:pt x="983910" y="1401232"/>
                    <a:pt x="939007" y="1441748"/>
                    <a:pt x="899376" y="1424763"/>
                  </a:cubicBezTo>
                  <a:cubicBezTo>
                    <a:pt x="872513" y="1413250"/>
                    <a:pt x="891181" y="1365843"/>
                    <a:pt x="878111" y="1339702"/>
                  </a:cubicBezTo>
                  <a:cubicBezTo>
                    <a:pt x="862261" y="1308002"/>
                    <a:pt x="835581" y="1282995"/>
                    <a:pt x="814316" y="1254642"/>
                  </a:cubicBezTo>
                  <a:cubicBezTo>
                    <a:pt x="807227" y="1233377"/>
                    <a:pt x="793050" y="1213262"/>
                    <a:pt x="793050" y="1190846"/>
                  </a:cubicBezTo>
                  <a:cubicBezTo>
                    <a:pt x="793050" y="1147729"/>
                    <a:pt x="264333" y="1407856"/>
                    <a:pt x="280916" y="1368056"/>
                  </a:cubicBezTo>
                  <a:cubicBezTo>
                    <a:pt x="334663" y="1239063"/>
                    <a:pt x="891469" y="957912"/>
                    <a:pt x="963171" y="871870"/>
                  </a:cubicBezTo>
                  <a:cubicBezTo>
                    <a:pt x="1049049" y="768817"/>
                    <a:pt x="950888" y="835481"/>
                    <a:pt x="1090762" y="765544"/>
                  </a:cubicBezTo>
                  <a:cubicBezTo>
                    <a:pt x="1097850" y="744279"/>
                    <a:pt x="1115712" y="723859"/>
                    <a:pt x="1112027" y="701749"/>
                  </a:cubicBezTo>
                  <a:cubicBezTo>
                    <a:pt x="1107825" y="676539"/>
                    <a:pt x="1095055" y="104553"/>
                    <a:pt x="1069497" y="104553"/>
                  </a:cubicBezTo>
                  <a:cubicBezTo>
                    <a:pt x="926144" y="104553"/>
                    <a:pt x="785962" y="680484"/>
                    <a:pt x="644195" y="701749"/>
                  </a:cubicBezTo>
                  <a:cubicBezTo>
                    <a:pt x="522019" y="823924"/>
                    <a:pt x="585419" y="792224"/>
                    <a:pt x="474074" y="829339"/>
                  </a:cubicBezTo>
                  <a:cubicBezTo>
                    <a:pt x="466986" y="808074"/>
                    <a:pt x="444484" y="786356"/>
                    <a:pt x="452809" y="765544"/>
                  </a:cubicBezTo>
                  <a:cubicBezTo>
                    <a:pt x="462301" y="741815"/>
                    <a:pt x="494263" y="735426"/>
                    <a:pt x="516604" y="723014"/>
                  </a:cubicBezTo>
                  <a:cubicBezTo>
                    <a:pt x="558170" y="699922"/>
                    <a:pt x="602629" y="682312"/>
                    <a:pt x="644195" y="659219"/>
                  </a:cubicBezTo>
                  <a:cubicBezTo>
                    <a:pt x="666536" y="646807"/>
                    <a:pt x="684008" y="625523"/>
                    <a:pt x="707990" y="616688"/>
                  </a:cubicBezTo>
                  <a:cubicBezTo>
                    <a:pt x="931718" y="534262"/>
                    <a:pt x="1461684" y="502250"/>
                    <a:pt x="1684413" y="446567"/>
                  </a:cubicBezTo>
                  <a:cubicBezTo>
                    <a:pt x="1466603" y="591775"/>
                    <a:pt x="1225945" y="521604"/>
                    <a:pt x="856846" y="595423"/>
                  </a:cubicBezTo>
                  <a:cubicBezTo>
                    <a:pt x="800139" y="623777"/>
                    <a:pt x="744999" y="655509"/>
                    <a:pt x="686725" y="680484"/>
                  </a:cubicBezTo>
                  <a:cubicBezTo>
                    <a:pt x="645519" y="698144"/>
                    <a:pt x="1641012" y="765233"/>
                    <a:pt x="1625934" y="723014"/>
                  </a:cubicBezTo>
                  <a:cubicBezTo>
                    <a:pt x="1587714" y="615999"/>
                    <a:pt x="562446" y="494980"/>
                    <a:pt x="580399" y="382772"/>
                  </a:cubicBezTo>
                  <a:cubicBezTo>
                    <a:pt x="590514" y="319556"/>
                    <a:pt x="656545" y="160511"/>
                    <a:pt x="686725" y="85060"/>
                  </a:cubicBezTo>
                  <a:cubicBezTo>
                    <a:pt x="645067" y="501648"/>
                    <a:pt x="694699" y="108990"/>
                    <a:pt x="622930" y="467833"/>
                  </a:cubicBezTo>
                  <a:cubicBezTo>
                    <a:pt x="618534" y="489813"/>
                    <a:pt x="630192" y="421541"/>
                    <a:pt x="644195" y="404037"/>
                  </a:cubicBezTo>
                  <a:cubicBezTo>
                    <a:pt x="660160" y="384080"/>
                    <a:pt x="0" y="907587"/>
                    <a:pt x="22190" y="894907"/>
                  </a:cubicBezTo>
                  <a:cubicBezTo>
                    <a:pt x="95767" y="852863"/>
                    <a:pt x="785274" y="321569"/>
                    <a:pt x="856846" y="297712"/>
                  </a:cubicBezTo>
                  <a:cubicBezTo>
                    <a:pt x="871023" y="283535"/>
                    <a:pt x="890410" y="237249"/>
                    <a:pt x="899376" y="255181"/>
                  </a:cubicBezTo>
                  <a:cubicBezTo>
                    <a:pt x="924158" y="304745"/>
                    <a:pt x="920641" y="556222"/>
                    <a:pt x="920641" y="34024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pic>
          <p:nvPicPr>
            <p:cNvPr id="19" name="Picture 4">
              <a:extLst>
                <a:ext uri="{FF2B5EF4-FFF2-40B4-BE49-F238E27FC236}">
                  <a16:creationId xmlns:a16="http://schemas.microsoft.com/office/drawing/2014/main" id="{FF2EC460-D1E4-420F-9BAA-51FE81C28963}"/>
                </a:ext>
              </a:extLst>
            </p:cNvPr>
            <p:cNvPicPr>
              <a:picLocks noChangeAspect="1"/>
            </p:cNvPicPr>
            <p:nvPr/>
          </p:nvPicPr>
          <p:blipFill>
            <a:blip r:embed="rId5">
              <a:lum contrast="40000"/>
              <a:extLst>
                <a:ext uri="{28A0092B-C50C-407E-A947-70E740481C1C}">
                  <a14:useLocalDpi xmlns:a14="http://schemas.microsoft.com/office/drawing/2010/main" val="0"/>
                </a:ext>
              </a:extLst>
            </a:blip>
            <a:srcRect l="16251" t="16251" r="23750" b="22501"/>
            <a:stretch>
              <a:fillRect/>
            </a:stretch>
          </p:blipFill>
          <p:spPr bwMode="auto">
            <a:xfrm>
              <a:off x="5715000" y="530226"/>
              <a:ext cx="1676400" cy="171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8">
              <a:extLst>
                <a:ext uri="{FF2B5EF4-FFF2-40B4-BE49-F238E27FC236}">
                  <a16:creationId xmlns:a16="http://schemas.microsoft.com/office/drawing/2014/main" id="{08A08FBA-B8BF-4DEF-AF1B-163675C45AD2}"/>
                </a:ext>
              </a:extLst>
            </p:cNvPr>
            <p:cNvSpPr>
              <a:spLocks noChangeAspect="1" noChangeArrowheads="1"/>
            </p:cNvSpPr>
            <p:nvPr/>
          </p:nvSpPr>
          <p:spPr bwMode="auto">
            <a:xfrm>
              <a:off x="7315200" y="533400"/>
              <a:ext cx="1828800" cy="1786793"/>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pSp>
    </p:spTree>
    <p:extLst>
      <p:ext uri="{BB962C8B-B14F-4D97-AF65-F5344CB8AC3E}">
        <p14:creationId xmlns:p14="http://schemas.microsoft.com/office/powerpoint/2010/main" val="385995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2A307816-2ADB-4B63-B2BA-5A13AF226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D9DAAB5-1988-4A70-836F-04D3D42E6A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2771" name="Text Placeholder 2">
            <a:extLst>
              <a:ext uri="{FF2B5EF4-FFF2-40B4-BE49-F238E27FC236}">
                <a16:creationId xmlns:a16="http://schemas.microsoft.com/office/drawing/2014/main" id="{00452913-356D-4178-A569-4F2E8F4A206E}"/>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bodyPr>
          <a:lstStyle/>
          <a:p>
            <a:pPr>
              <a:buFont typeface="Symbol" pitchFamily="18" charset="2"/>
              <a:buNone/>
              <a:defRPr/>
            </a:pPr>
            <a:r>
              <a:rPr altLang="en-US" dirty="0"/>
              <a:t>Imagination, which consists of desire, thought and expectation, is continuously going on in the Self</a:t>
            </a:r>
          </a:p>
          <a:p>
            <a:pPr marL="0" indent="0" eaLnBrk="0" hangingPunct="0">
              <a:spcBef>
                <a:spcPct val="30000"/>
              </a:spcBef>
              <a:buFont typeface="Symbol" pitchFamily="18" charset="2"/>
              <a:buNone/>
              <a:defRPr/>
            </a:pPr>
            <a:r>
              <a:rPr altLang="en-US" dirty="0"/>
              <a:t>Behaviour, work are an expression of the imagination</a:t>
            </a:r>
          </a:p>
          <a:p>
            <a:pPr marL="0" indent="0" eaLnBrk="0" hangingPunct="0">
              <a:spcBef>
                <a:spcPct val="30000"/>
              </a:spcBef>
              <a:buFont typeface="Symbol" pitchFamily="18" charset="2"/>
              <a:buNone/>
              <a:defRPr/>
            </a:pPr>
            <a:r>
              <a:rPr altLang="en-US" dirty="0"/>
              <a:t>The imagination represents our present state of being, our competence</a:t>
            </a:r>
          </a:p>
          <a:p>
            <a:pPr>
              <a:defRPr/>
            </a:pPr>
            <a:endParaRPr altLang="en-US" dirty="0"/>
          </a:p>
          <a:p>
            <a:pPr marL="0" indent="0">
              <a:buFont typeface="Symbol" pitchFamily="18" charset="2"/>
              <a:buNone/>
              <a:defRPr/>
            </a:pPr>
            <a:r>
              <a:rPr altLang="en-US" dirty="0"/>
              <a:t>The faculty of natural acceptance is always there in every self</a:t>
            </a:r>
          </a:p>
          <a:p>
            <a:pPr marL="0" indent="0">
              <a:buFont typeface="Symbol" pitchFamily="18" charset="2"/>
              <a:buNone/>
              <a:defRPr/>
            </a:pPr>
            <a:r>
              <a:rPr lang="en-IN" altLang="en-US" dirty="0"/>
              <a:t>I</a:t>
            </a:r>
            <a:r>
              <a:rPr altLang="en-US" dirty="0"/>
              <a:t>t is innate, uncorrupted by preconditioning, universal (same for all)</a:t>
            </a:r>
          </a:p>
          <a:p>
            <a:pPr marL="0" indent="0">
              <a:buFont typeface="Symbol" pitchFamily="18" charset="2"/>
              <a:buNone/>
              <a:defRPr/>
            </a:pPr>
            <a:r>
              <a:rPr altLang="en-US" dirty="0"/>
              <a:t>Natural acceptance indicates “what we really want to be”, this is our intention</a:t>
            </a:r>
          </a:p>
          <a:p>
            <a:pPr marL="0" indent="0">
              <a:buFont typeface="Symbol" pitchFamily="18" charset="2"/>
              <a:buNone/>
              <a:defRPr/>
            </a:pPr>
            <a:r>
              <a:rPr altLang="en-US" dirty="0"/>
              <a:t>We have a natural acceptance for harmony…</a:t>
            </a:r>
          </a:p>
          <a:p>
            <a:pPr marL="0" indent="0">
              <a:buFont typeface="Symbol" pitchFamily="18" charset="2"/>
              <a:buNone/>
              <a:defRPr/>
            </a:pPr>
            <a:endParaRPr altLang="en-US" dirty="0"/>
          </a:p>
          <a:p>
            <a:pPr marL="0" indent="0">
              <a:buFont typeface="Symbol" pitchFamily="18" charset="2"/>
              <a:buNone/>
              <a:defRPr/>
            </a:pPr>
            <a:r>
              <a:rPr dirty="0"/>
              <a:t>The Self is in harmony when the imagination is in line with the natural acceptance</a:t>
            </a:r>
          </a:p>
          <a:p>
            <a:pPr marL="0" indent="0">
              <a:buFont typeface="Symbol" pitchFamily="18" charset="2"/>
              <a:buNone/>
              <a:defRPr/>
            </a:pPr>
            <a:r>
              <a:rPr dirty="0"/>
              <a:t>(</a:t>
            </a:r>
            <a:r>
              <a:rPr altLang="en-US" dirty="0"/>
              <a:t>and therefore, there are no contradictions in the Self)</a:t>
            </a:r>
          </a:p>
          <a:p>
            <a:pPr marL="0" indent="0">
              <a:buFont typeface="Symbol" pitchFamily="18" charset="2"/>
              <a:buNone/>
              <a:defRPr/>
            </a:pPr>
            <a:endParaRPr lang="en-US" altLang="en-US" dirty="0"/>
          </a:p>
          <a:p>
            <a:pPr marL="0" indent="0" algn="r">
              <a:buFont typeface="Symbol" pitchFamily="18" charset="2"/>
              <a:buNone/>
              <a:defRPr/>
            </a:pPr>
            <a:r>
              <a:rPr lang="en-US" altLang="en-US" dirty="0"/>
              <a:t>Continued next page…</a:t>
            </a:r>
            <a:endParaRPr altLang="en-US" dirty="0"/>
          </a:p>
          <a:p>
            <a:pPr marL="0" indent="0">
              <a:buFont typeface="Symbol" pitchFamily="18" charset="2"/>
              <a:buNone/>
              <a:defRPr/>
            </a:pPr>
            <a:endParaRPr dirty="0"/>
          </a:p>
          <a:p>
            <a:pPr marL="0" indent="0">
              <a:buFont typeface="Symbol" pitchFamily="18" charset="2"/>
              <a:buNone/>
              <a:defRPr/>
            </a:pPr>
            <a:endParaRPr altLang="en-US" dirty="0"/>
          </a:p>
          <a:p>
            <a:pPr>
              <a:buFont typeface="Symbol" pitchFamily="18" charset="2"/>
              <a:buNone/>
              <a:defRPr/>
            </a:pPr>
            <a:endParaRPr altLang="en-US" dirty="0"/>
          </a:p>
        </p:txBody>
      </p:sp>
    </p:spTree>
    <p:extLst>
      <p:ext uri="{BB962C8B-B14F-4D97-AF65-F5344CB8AC3E}">
        <p14:creationId xmlns:p14="http://schemas.microsoft.com/office/powerpoint/2010/main" val="215525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8717D1F-EAE5-4B95-8640-880F4DCDA29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Sum Up </a:t>
            </a:r>
            <a:r>
              <a:rPr lang="en-US" altLang="en-US"/>
              <a:t>(cont.)</a:t>
            </a:r>
            <a:endParaRPr lang="en-IN" altLang="en-US"/>
          </a:p>
        </p:txBody>
      </p:sp>
      <p:sp>
        <p:nvSpPr>
          <p:cNvPr id="3" name="Text Placeholder 2">
            <a:extLst>
              <a:ext uri="{FF2B5EF4-FFF2-40B4-BE49-F238E27FC236}">
                <a16:creationId xmlns:a16="http://schemas.microsoft.com/office/drawing/2014/main" id="{1E8D9455-4D74-4F25-8E5A-FBE3ACB021B6}"/>
              </a:ext>
            </a:extLst>
          </p:cNvPr>
          <p:cNvSpPr>
            <a:spLocks noGrp="1"/>
          </p:cNvSpPr>
          <p:nvPr>
            <p:ph type="body" sz="quarter" idx="13"/>
          </p:nvPr>
        </p:nvSpPr>
        <p:spPr/>
        <p:txBody>
          <a:bodyPr/>
          <a:lstStyle/>
          <a:p>
            <a:pPr>
              <a:buFont typeface="Symbol" pitchFamily="18" charset="2"/>
              <a:buNone/>
              <a:defRPr/>
            </a:pPr>
            <a:r>
              <a:rPr altLang="en-US" dirty="0"/>
              <a:t>Imagination may be motivated by preconditioning, sensation or natural acceptance</a:t>
            </a:r>
          </a:p>
          <a:p>
            <a:pPr>
              <a:buFont typeface="Symbol" pitchFamily="18" charset="2"/>
              <a:buNone/>
              <a:defRPr/>
            </a:pPr>
            <a:endParaRPr altLang="en-US" dirty="0"/>
          </a:p>
          <a:p>
            <a:pPr marL="0" indent="0">
              <a:buFont typeface="Symbol" pitchFamily="18" charset="2"/>
              <a:buNone/>
              <a:defRPr/>
            </a:pPr>
            <a:r>
              <a:rPr altLang="en-US" dirty="0"/>
              <a:t>When imagination is fully motivated by natural acceptance, the Self is in harmony; and therefore in a state of continuous happiness. </a:t>
            </a:r>
          </a:p>
          <a:p>
            <a:pPr lvl="1">
              <a:defRPr/>
            </a:pPr>
            <a:r>
              <a:rPr altLang="en-US" sz="2200" dirty="0"/>
              <a:t>This is the state of self-organization (</a:t>
            </a:r>
            <a:r>
              <a:rPr altLang="en-US" sz="2200" dirty="0" err="1"/>
              <a:t>स्वतंत्रता</a:t>
            </a:r>
            <a:r>
              <a:rPr altLang="en-US" sz="2200" dirty="0"/>
              <a:t>) </a:t>
            </a:r>
          </a:p>
          <a:p>
            <a:pPr lvl="1">
              <a:defRPr/>
            </a:pPr>
            <a:r>
              <a:rPr altLang="en-US" sz="2200" dirty="0"/>
              <a:t>This is my "intention", my "desired state", "what I really want to be"</a:t>
            </a:r>
          </a:p>
          <a:p>
            <a:pPr lvl="1">
              <a:defRPr/>
            </a:pPr>
            <a:r>
              <a:rPr altLang="en-US" sz="2200" dirty="0"/>
              <a:t>In this state, the conduct is definite and human</a:t>
            </a:r>
          </a:p>
          <a:p>
            <a:pPr marL="228600" lvl="1" indent="0">
              <a:buFont typeface="Wingdings" pitchFamily="2" charset="2"/>
              <a:buNone/>
              <a:defRPr/>
            </a:pPr>
            <a:endParaRPr altLang="en-US" sz="2200" dirty="0"/>
          </a:p>
          <a:p>
            <a:pPr marL="0" indent="0">
              <a:buFont typeface="Symbol" pitchFamily="18" charset="2"/>
              <a:buNone/>
              <a:defRPr/>
            </a:pPr>
            <a:r>
              <a:rPr altLang="en-US" dirty="0"/>
              <a:t>When the imagination is motivated by preconditioning or sensation, the Self may be in harmony or disharmony/contradiction; and thus in a state of happiness or unhappiness.</a:t>
            </a:r>
            <a:r>
              <a:rPr altLang="en-US" sz="2400" dirty="0"/>
              <a:t> </a:t>
            </a:r>
          </a:p>
          <a:p>
            <a:pPr lvl="1">
              <a:defRPr/>
            </a:pPr>
            <a:r>
              <a:rPr altLang="en-US" sz="2200" dirty="0"/>
              <a:t>The state of the self is largely dictated by external influences</a:t>
            </a:r>
          </a:p>
          <a:p>
            <a:pPr lvl="1">
              <a:defRPr/>
            </a:pPr>
            <a:r>
              <a:rPr altLang="en-US" sz="2200" dirty="0"/>
              <a:t>This is a state of enslavement (</a:t>
            </a:r>
            <a:r>
              <a:rPr altLang="en-US" sz="2200" dirty="0" err="1"/>
              <a:t>परतंत्रता</a:t>
            </a:r>
            <a:r>
              <a:rPr altLang="en-US" sz="2200" dirty="0"/>
              <a:t>)</a:t>
            </a:r>
          </a:p>
          <a:p>
            <a:pPr lvl="1">
              <a:defRPr/>
            </a:pPr>
            <a:r>
              <a:rPr altLang="en-US" sz="2200" dirty="0"/>
              <a:t>This is my present "competence", my "present state", "what I am"</a:t>
            </a:r>
          </a:p>
          <a:p>
            <a:pPr lvl="1">
              <a:defRPr/>
            </a:pPr>
            <a:r>
              <a:rPr altLang="en-US" sz="2200" dirty="0"/>
              <a:t>In this state, the conduct is indefinite (it may be human or inhuman)</a:t>
            </a:r>
          </a:p>
          <a:p>
            <a:pPr marL="0" indent="0">
              <a:buFont typeface="Symbol" pitchFamily="18" charset="2"/>
              <a:buNone/>
              <a:defRPr/>
            </a:pPr>
            <a:endParaRPr dirty="0"/>
          </a:p>
          <a:p>
            <a:pPr marL="0" indent="0">
              <a:buFont typeface="Symbol" pitchFamily="18" charset="2"/>
              <a:buNone/>
              <a:defRPr/>
            </a:pPr>
            <a:endParaRPr dirty="0"/>
          </a:p>
          <a:p>
            <a:pPr marL="0" indent="0">
              <a:buFont typeface="Symbol" pitchFamily="18" charset="2"/>
              <a:buNone/>
              <a:defRPr/>
            </a:pPr>
            <a:endParaRPr lang="en-IN" dirty="0"/>
          </a:p>
        </p:txBody>
      </p:sp>
    </p:spTree>
    <p:extLst>
      <p:ext uri="{BB962C8B-B14F-4D97-AF65-F5344CB8AC3E}">
        <p14:creationId xmlns:p14="http://schemas.microsoft.com/office/powerpoint/2010/main" val="323122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0">
            <a:extLst>
              <a:ext uri="{FF2B5EF4-FFF2-40B4-BE49-F238E27FC236}">
                <a16:creationId xmlns:a16="http://schemas.microsoft.com/office/drawing/2014/main" id="{A450DF03-94C8-402B-AF1D-C3A59F352953}"/>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01B08BE-F408-4CB8-A051-EA6F0D112A1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Practice Session: Your Desire, Thought and Expectation</a:t>
            </a:r>
            <a:endParaRPr lang="en-IN" altLang="en-US"/>
          </a:p>
        </p:txBody>
      </p:sp>
      <p:sp>
        <p:nvSpPr>
          <p:cNvPr id="49155" name="Text Placeholder 2">
            <a:extLst>
              <a:ext uri="{FF2B5EF4-FFF2-40B4-BE49-F238E27FC236}">
                <a16:creationId xmlns:a16="http://schemas.microsoft.com/office/drawing/2014/main" id="{B1FF4CFB-43CE-4AA4-BF96-DCFFC5B6C4C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Be aware of your imagination, be aware of your desire, thought and expectation</a:t>
            </a:r>
          </a:p>
          <a:p>
            <a:pPr marL="0" indent="0">
              <a:buFont typeface="Symbol" pitchFamily="18" charset="2"/>
              <a:buNone/>
            </a:pPr>
            <a:endParaRPr altLang="en-US"/>
          </a:p>
          <a:p>
            <a:pPr marL="0" indent="0">
              <a:buFont typeface="Symbol" pitchFamily="18" charset="2"/>
              <a:buNone/>
            </a:pPr>
            <a:r>
              <a:rPr altLang="en-US"/>
              <a:t>Check:</a:t>
            </a:r>
          </a:p>
          <a:p>
            <a:pPr marL="228600" lvl="1" indent="0">
              <a:buFont typeface="Wingdings" pitchFamily="2" charset="2"/>
              <a:buNone/>
            </a:pPr>
            <a:r>
              <a:rPr altLang="en-US" sz="2200"/>
              <a:t>Is it a desire? (feeling?)</a:t>
            </a:r>
          </a:p>
          <a:p>
            <a:pPr marL="228600" lvl="1" indent="0">
              <a:buFont typeface="Wingdings" pitchFamily="2" charset="2"/>
              <a:buNone/>
            </a:pPr>
            <a:r>
              <a:rPr altLang="en-US" sz="2200"/>
              <a:t>Is it a thought? (analysing? comparing?)</a:t>
            </a:r>
          </a:p>
          <a:p>
            <a:pPr marL="228600" lvl="1" indent="0">
              <a:buFont typeface="Wingdings" pitchFamily="2" charset="2"/>
              <a:buNone/>
            </a:pPr>
            <a:r>
              <a:rPr altLang="en-US" sz="2200"/>
              <a:t>Is it an expectation? (selecting? tasting?)</a:t>
            </a:r>
          </a:p>
          <a:p>
            <a:pPr marL="228600" lvl="1" indent="0">
              <a:buFont typeface="Wingdings" pitchFamily="2" charset="2"/>
              <a:buNone/>
            </a:pPr>
            <a:endParaRPr altLang="en-US" sz="2200"/>
          </a:p>
          <a:p>
            <a:pPr marL="228600" lvl="1" indent="0">
              <a:buFont typeface="Wingdings" pitchFamily="2" charset="2"/>
              <a:buNone/>
            </a:pPr>
            <a:r>
              <a:rPr altLang="en-US" sz="2200"/>
              <a:t>Is the thought primarily about analysing</a:t>
            </a:r>
          </a:p>
          <a:p>
            <a:pPr marL="457200" lvl="2" indent="0">
              <a:buFont typeface="Symbol" pitchFamily="18" charset="2"/>
              <a:buNone/>
            </a:pPr>
            <a:r>
              <a:rPr altLang="en-US" sz="2200"/>
              <a:t>‘what I want to be’</a:t>
            </a:r>
          </a:p>
          <a:p>
            <a:pPr marL="457200" lvl="2" indent="0">
              <a:buFont typeface="Symbol" pitchFamily="18" charset="2"/>
              <a:buNone/>
            </a:pPr>
            <a:r>
              <a:rPr altLang="en-US" sz="2200"/>
              <a:t>	or</a:t>
            </a:r>
          </a:p>
          <a:p>
            <a:pPr marL="457200" lvl="2" indent="0">
              <a:buFont typeface="Symbol" pitchFamily="18" charset="2"/>
              <a:buNone/>
            </a:pPr>
            <a:r>
              <a:rPr altLang="en-US" sz="2200"/>
              <a:t>‘what I want to get or what I want to do’</a:t>
            </a:r>
            <a:endParaRPr lang="en-IN" altLang="en-US" sz="2200"/>
          </a:p>
          <a:p>
            <a:pPr marL="0" indent="0">
              <a:buFont typeface="Symbol" pitchFamily="18" charset="2"/>
              <a:buNone/>
            </a:pPr>
            <a:endParaRPr lang="en-IN" altLang="en-US"/>
          </a:p>
          <a:p>
            <a:pPr marL="0" indent="0">
              <a:buFont typeface="Symbol" pitchFamily="18" charset="2"/>
              <a:buNone/>
            </a:pPr>
            <a:r>
              <a:rPr lang="en-IN" altLang="en-US"/>
              <a:t>Is your desire, the feeling that you have, naturally acceptable to you?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84E5FFA-FD8D-4578-9553-A33259C5064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Practice Session: Source of Motivation for your Desires</a:t>
            </a:r>
          </a:p>
        </p:txBody>
      </p:sp>
      <p:sp>
        <p:nvSpPr>
          <p:cNvPr id="37891" name="Text Placeholder 2">
            <a:extLst>
              <a:ext uri="{FF2B5EF4-FFF2-40B4-BE49-F238E27FC236}">
                <a16:creationId xmlns:a16="http://schemas.microsoft.com/office/drawing/2014/main" id="{AF67D73A-A71B-4068-9392-A37314994D42}"/>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bodyPr>
          <a:lstStyle/>
          <a:p>
            <a:pPr marL="0" indent="0">
              <a:buFont typeface="Symbol" pitchFamily="18" charset="2"/>
              <a:buNone/>
              <a:defRPr/>
            </a:pPr>
            <a:r>
              <a:rPr altLang="en-US"/>
              <a:t>Take your list of imagination. Revise it if you need to. Identify the desire for each imagination</a:t>
            </a:r>
          </a:p>
          <a:p>
            <a:pPr marL="0" indent="0">
              <a:buFont typeface="Symbol" pitchFamily="18" charset="2"/>
              <a:buNone/>
              <a:defRPr/>
            </a:pPr>
            <a:r>
              <a:rPr altLang="en-US"/>
              <a:t>For each desire, identify the primary source of motivation (sensation, preconditioning or natural acceptance). If there is any desire which has more than one source of motivation, split it into two or more desires. E.g. a desire for good clothes may be motivated by your natural acceptance (to protect the Body from excessive heat or cold) and also be motivated by the social preconditioning for the clothes of the latest fashion. In such a case, split the desire into two desires. </a:t>
            </a:r>
          </a:p>
          <a:p>
            <a:pPr marL="0" indent="0">
              <a:buFont typeface="Symbol" pitchFamily="18" charset="2"/>
              <a:buNone/>
              <a:defRPr/>
            </a:pPr>
            <a:endParaRPr altLang="en-US"/>
          </a:p>
          <a:p>
            <a:pPr marL="0" indent="0">
              <a:buFont typeface="Symbol" pitchFamily="18" charset="2"/>
              <a:buNone/>
              <a:defRPr/>
            </a:pPr>
            <a:r>
              <a:rPr altLang="en-US"/>
              <a:t>Now, write down your observations:</a:t>
            </a:r>
            <a:endParaRPr lang="en-IN" altLang="en-US"/>
          </a:p>
          <a:p>
            <a:pPr lvl="1">
              <a:defRPr/>
            </a:pPr>
            <a:r>
              <a:rPr altLang="en-US" sz="2200"/>
              <a:t>What percentage (approximately) of your desires is motivated by your natural acceptance? This will give you an idea of the percentage that you are self-</a:t>
            </a:r>
            <a:r>
              <a:rPr altLang="en-US" sz="2200" err="1"/>
              <a:t>organised</a:t>
            </a:r>
            <a:r>
              <a:rPr altLang="en-US" sz="2200"/>
              <a:t>. Keep in mind that natural acceptance is about purpose and it does not change with time, place or person.</a:t>
            </a:r>
            <a:endParaRPr lang="en-IN" altLang="en-US" sz="2200"/>
          </a:p>
          <a:p>
            <a:pPr lvl="1">
              <a:defRPr/>
            </a:pPr>
            <a:r>
              <a:rPr altLang="en-US" sz="2200"/>
              <a:t>What percentage (approximately) of your desires is motivated by sensation or preconditioning? Now you can get an idea of the percentage that you are dependent or enslaved.</a:t>
            </a:r>
            <a:endParaRPr lang="en-IN" altLang="en-US" sz="2200"/>
          </a:p>
          <a:p>
            <a:pPr lvl="1">
              <a:defRPr/>
            </a:pPr>
            <a:r>
              <a:rPr altLang="en-US" sz="2200"/>
              <a:t>What effort is necessary to be completely self-</a:t>
            </a:r>
            <a:r>
              <a:rPr altLang="en-US" sz="2200" err="1"/>
              <a:t>organised</a:t>
            </a:r>
            <a:r>
              <a:rPr altLang="en-US" sz="2200"/>
              <a:t> (if that is your goal)? </a:t>
            </a:r>
            <a:endParaRPr lang="en-IN" altLang="en-US" sz="2200"/>
          </a:p>
          <a:p>
            <a:pPr>
              <a:defRPr/>
            </a:pPr>
            <a:endParaRPr lang="en-I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ubtitle 4">
            <a:extLst>
              <a:ext uri="{FF2B5EF4-FFF2-40B4-BE49-F238E27FC236}">
                <a16:creationId xmlns:a16="http://schemas.microsoft.com/office/drawing/2014/main" id="{55B515C4-79B4-4703-A652-E533F631E2AC}"/>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Understanding Harmony in the Self</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69635" name="Title 3">
            <a:extLst>
              <a:ext uri="{FF2B5EF4-FFF2-40B4-BE49-F238E27FC236}">
                <a16:creationId xmlns:a16="http://schemas.microsoft.com/office/drawing/2014/main" id="{6B3C7D28-CF1D-4B8F-89C7-8F7648F47758}"/>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10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a:extLst>
              <a:ext uri="{FF2B5EF4-FFF2-40B4-BE49-F238E27FC236}">
                <a16:creationId xmlns:a16="http://schemas.microsoft.com/office/drawing/2014/main" id="{21FDA50D-F1C2-4463-831E-7AD6015F70D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Activities of the Self</a:t>
            </a:r>
          </a:p>
        </p:txBody>
      </p:sp>
      <p:sp>
        <p:nvSpPr>
          <p:cNvPr id="4" name="Text Placeholder 3">
            <a:extLst>
              <a:ext uri="{FF2B5EF4-FFF2-40B4-BE49-F238E27FC236}">
                <a16:creationId xmlns:a16="http://schemas.microsoft.com/office/drawing/2014/main" id="{34C80F9B-E9C7-4F4C-BFB7-3F8F92F212EE}"/>
              </a:ext>
            </a:extLst>
          </p:cNvPr>
          <p:cNvSpPr>
            <a:spLocks noGrp="1"/>
          </p:cNvSpPr>
          <p:nvPr>
            <p:ph type="body" sz="quarter" idx="13"/>
          </p:nvPr>
        </p:nvSpPr>
        <p:spPr/>
        <p:txBody>
          <a:bodyPr>
            <a:normAutofit lnSpcReduction="10000"/>
          </a:bodyPr>
          <a:lstStyle/>
          <a:p>
            <a:pPr marL="0" indent="0">
              <a:buFont typeface="Symbol" pitchFamily="18" charset="2"/>
              <a:buNone/>
              <a:defRPr/>
            </a:pPr>
            <a:r>
              <a:rPr b="1">
                <a:solidFill>
                  <a:srgbClr val="002060"/>
                </a:solidFill>
              </a:rPr>
              <a:t>Desire or feeling</a:t>
            </a:r>
            <a:r>
              <a:rPr>
                <a:solidFill>
                  <a:srgbClr val="002060"/>
                </a:solidFill>
              </a:rPr>
              <a:t>	E.g., “I want to be happy”, “I want to be the owner of a big house”</a:t>
            </a:r>
          </a:p>
          <a:p>
            <a:pPr marL="0" indent="0">
              <a:buFont typeface="Symbol" pitchFamily="18" charset="2"/>
              <a:buNone/>
              <a:defRPr/>
            </a:pPr>
            <a:r>
              <a:rPr>
                <a:solidFill>
                  <a:srgbClr val="002060"/>
                </a:solidFill>
              </a:rPr>
              <a:t>			E.g., “feeling of respect”, “feeling of jealousy”</a:t>
            </a:r>
          </a:p>
          <a:p>
            <a:pPr marL="0" indent="0">
              <a:buFont typeface="Symbol" pitchFamily="18" charset="2"/>
              <a:buNone/>
              <a:defRPr/>
            </a:pPr>
            <a:r>
              <a:rPr b="1"/>
              <a:t>Imaging </a:t>
            </a:r>
            <a:r>
              <a:t>	= 	“what I want to be”, its details</a:t>
            </a: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r>
              <a:rPr b="1">
                <a:solidFill>
                  <a:srgbClr val="002060"/>
                </a:solidFill>
              </a:rPr>
              <a:t>Thought 	= 	</a:t>
            </a:r>
            <a:r>
              <a:rPr>
                <a:solidFill>
                  <a:srgbClr val="002060"/>
                </a:solidFill>
              </a:rPr>
              <a:t>how to ensure the desire “what I want to be” or </a:t>
            </a:r>
          </a:p>
          <a:p>
            <a:pPr marL="0" indent="0">
              <a:buFont typeface="Symbol" pitchFamily="18" charset="2"/>
              <a:buNone/>
              <a:defRPr/>
            </a:pPr>
            <a:r>
              <a:rPr>
                <a:solidFill>
                  <a:srgbClr val="002060"/>
                </a:solidFill>
              </a:rPr>
              <a:t>			how to ensure the expectation “what I want to get”</a:t>
            </a:r>
          </a:p>
          <a:p>
            <a:pPr marL="0" indent="0">
              <a:buFont typeface="Symbol" pitchFamily="18" charset="2"/>
              <a:buNone/>
              <a:defRPr/>
            </a:pPr>
            <a:r>
              <a:rPr b="1" err="1"/>
              <a:t>Analysing</a:t>
            </a:r>
            <a:r>
              <a:t> 	= 	detailing, dividing into smaller parts, generating options</a:t>
            </a:r>
          </a:p>
          <a:p>
            <a:pPr marL="0" indent="0">
              <a:buFont typeface="Symbol" pitchFamily="18" charset="2"/>
              <a:buNone/>
              <a:defRPr/>
            </a:pPr>
            <a:r>
              <a:rPr b="1"/>
              <a:t>Comparing</a:t>
            </a:r>
            <a:r>
              <a:t> between the options based on criteria that </a:t>
            </a:r>
            <a:r>
              <a:rPr err="1"/>
              <a:t>maximises</a:t>
            </a:r>
            <a:r>
              <a:t> my happiness</a:t>
            </a:r>
          </a:p>
          <a:p>
            <a:pPr marL="0" indent="0">
              <a:buFont typeface="Symbol" pitchFamily="18" charset="2"/>
              <a:buNone/>
              <a:defRPr/>
            </a:pPr>
            <a:endParaRPr/>
          </a:p>
          <a:p>
            <a:pPr marL="0" indent="0">
              <a:buFont typeface="Symbol" pitchFamily="18" charset="2"/>
              <a:buNone/>
              <a:defRPr/>
            </a:pPr>
            <a:endParaRPr/>
          </a:p>
          <a:p>
            <a:pPr marL="0" indent="0">
              <a:buFont typeface="Symbol" pitchFamily="18" charset="2"/>
              <a:buNone/>
              <a:defRPr/>
            </a:pPr>
            <a:r>
              <a:rPr b="1">
                <a:solidFill>
                  <a:srgbClr val="002060"/>
                </a:solidFill>
              </a:rPr>
              <a:t>Expectation</a:t>
            </a:r>
            <a:r>
              <a:rPr>
                <a:solidFill>
                  <a:srgbClr val="002060"/>
                </a:solidFill>
              </a:rPr>
              <a:t> of “what I want to get”</a:t>
            </a:r>
          </a:p>
          <a:p>
            <a:pPr marL="0" indent="0">
              <a:buFont typeface="Symbol" pitchFamily="18" charset="2"/>
              <a:buNone/>
              <a:defRPr/>
            </a:pPr>
            <a:r>
              <a:rPr>
                <a:solidFill>
                  <a:srgbClr val="002060"/>
                </a:solidFill>
              </a:rPr>
              <a:t>		(from outside the Self – physical facility, sensation or feeling from other)</a:t>
            </a:r>
          </a:p>
          <a:p>
            <a:pPr marL="0" indent="0">
              <a:buFont typeface="Symbol" pitchFamily="18" charset="2"/>
              <a:buNone/>
              <a:defRPr/>
            </a:pPr>
            <a:r>
              <a:rPr b="1"/>
              <a:t>Selecting</a:t>
            </a:r>
            <a:r>
              <a:t> 	= 	choosing an input from outside or an expression for outside</a:t>
            </a:r>
          </a:p>
          <a:p>
            <a:pPr marL="0" indent="0">
              <a:buFont typeface="Symbol" pitchFamily="18" charset="2"/>
              <a:buNone/>
              <a:defRPr/>
            </a:pPr>
            <a:r>
              <a:rPr b="1"/>
              <a:t>Tasting</a:t>
            </a:r>
            <a:r>
              <a:t> what has been selected, matching the taste with the expected taste</a:t>
            </a:r>
          </a:p>
          <a:p>
            <a:pPr marL="0" indent="0">
              <a:buFont typeface="Symbol" pitchFamily="18" charset="2"/>
              <a:buNone/>
              <a:defRPr/>
            </a:pPr>
            <a:endParaRPr lang="en-IN"/>
          </a:p>
        </p:txBody>
      </p:sp>
      <p:sp>
        <p:nvSpPr>
          <p:cNvPr id="70660" name="TextBox 21">
            <a:extLst>
              <a:ext uri="{FF2B5EF4-FFF2-40B4-BE49-F238E27FC236}">
                <a16:creationId xmlns:a16="http://schemas.microsoft.com/office/drawing/2014/main" id="{8C45C3CF-F6CC-45E3-A62E-A55689D1A0F4}"/>
              </a:ext>
            </a:extLst>
          </p:cNvPr>
          <p:cNvSpPr txBox="1">
            <a:spLocks noChangeArrowheads="1"/>
          </p:cNvSpPr>
          <p:nvPr/>
        </p:nvSpPr>
        <p:spPr bwMode="auto">
          <a:xfrm>
            <a:off x="28575" y="6183313"/>
            <a:ext cx="614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ea typeface="Times New Roman" panose="02020603050405020304" pitchFamily="18" charset="0"/>
                <a:cs typeface="Arial" panose="020B0604020202020204" pitchFamily="34" charset="0"/>
              </a:rPr>
              <a:t>Note: We explore these activities in detail in UHV-III</a:t>
            </a:r>
            <a:endParaRPr lang="en-IN" altLang="en-US">
              <a:solidFill>
                <a:srgbClr val="FF0000"/>
              </a:solidFill>
              <a:ea typeface="Times New Roman" panose="02020603050405020304" pitchFamily="18"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a:extLst>
              <a:ext uri="{FF2B5EF4-FFF2-40B4-BE49-F238E27FC236}">
                <a16:creationId xmlns:a16="http://schemas.microsoft.com/office/drawing/2014/main" id="{182DCD3D-D541-44D9-BD3F-EFF5A7F27EA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Is Self the same as the mind or the soul? </a:t>
            </a:r>
          </a:p>
          <a:p>
            <a:endParaRPr lang="en-US" altLang="en-US"/>
          </a:p>
          <a:p>
            <a:endParaRPr lang="en-US" altLang="en-US"/>
          </a:p>
          <a:p>
            <a:endParaRPr lang="en-US" altLang="en-US"/>
          </a:p>
          <a:p>
            <a:endParaRPr lang="en-US" altLang="en-US"/>
          </a:p>
          <a:p>
            <a:endParaRPr lang="en-US" altLang="en-US"/>
          </a:p>
          <a:p>
            <a:endParaRPr lang="en-US" altLang="en-US"/>
          </a:p>
          <a:p>
            <a:r>
              <a:rPr lang="en-US" altLang="en-US"/>
              <a:t>Isn’t what is being said here the same as spirituality?</a:t>
            </a:r>
            <a:endParaRPr lang="en-IN" altLang="en-US"/>
          </a:p>
          <a:p>
            <a:endParaRPr lang="en-IN" altLang="en-US"/>
          </a:p>
        </p:txBody>
      </p:sp>
      <p:sp>
        <p:nvSpPr>
          <p:cNvPr id="71683" name="Content Placeholder 2">
            <a:extLst>
              <a:ext uri="{FF2B5EF4-FFF2-40B4-BE49-F238E27FC236}">
                <a16:creationId xmlns:a16="http://schemas.microsoft.com/office/drawing/2014/main" id="{80B682A1-D7B4-471C-AEC0-2D640E1F56D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The mind is a part of the Self. The activity of imagination which includes activities of desire, thought and expectation if referred to as mind. Soul has been used in different ways, sometime it is used to represent the highest activity of the self while in many cases it is used to mean self as a whole.</a:t>
            </a:r>
          </a:p>
          <a:p>
            <a:endParaRPr lang="en-IN" altLang="en-US"/>
          </a:p>
          <a:p>
            <a:r>
              <a:rPr lang="en-IN" altLang="en-US"/>
              <a:t>We are trying to work for a system of education that makes us human. So, we are talking about humanness- what is being human.</a:t>
            </a:r>
          </a:p>
          <a:p>
            <a:pPr>
              <a:buFont typeface="Arial" panose="020B0604020202020204" pitchFamily="34" charset="0"/>
              <a:buNone/>
            </a:pPr>
            <a:r>
              <a:rPr lang="en-IN" altLang="en-US"/>
              <a:t>	Because human being is coexistence of self (consciousness) and body (material), hence, we have to understand the laws of material as well as the laws of consciousness. This is what we are trying to do.</a:t>
            </a:r>
            <a:endParaRPr lang="en-US" altLang="en-US"/>
          </a:p>
        </p:txBody>
      </p:sp>
      <p:sp>
        <p:nvSpPr>
          <p:cNvPr id="71684" name="Title 3">
            <a:extLst>
              <a:ext uri="{FF2B5EF4-FFF2-40B4-BE49-F238E27FC236}">
                <a16:creationId xmlns:a16="http://schemas.microsoft.com/office/drawing/2014/main" id="{F67E7E83-26E2-4562-BCF4-5955F413E7B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What is Self				</a:t>
            </a:r>
            <a:r>
              <a:rPr lang="en-US" altLang="en-US"/>
              <a:t>	Response</a:t>
            </a:r>
            <a:endParaRPr lang="en-IN" altLang="en-US"/>
          </a:p>
        </p:txBody>
      </p:sp>
      <p:cxnSp>
        <p:nvCxnSpPr>
          <p:cNvPr id="6" name="Straight Connector 5">
            <a:extLst>
              <a:ext uri="{FF2B5EF4-FFF2-40B4-BE49-F238E27FC236}">
                <a16:creationId xmlns:a16="http://schemas.microsoft.com/office/drawing/2014/main" id="{BD61A7EB-28CD-4160-9F34-8B6D48FDCE78}"/>
              </a:ext>
            </a:extLst>
          </p:cNvPr>
          <p:cNvCxnSpPr>
            <a:stCxn id="71684" idx="2"/>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a:extLst>
              <a:ext uri="{FF2B5EF4-FFF2-40B4-BE49-F238E27FC236}">
                <a16:creationId xmlns:a16="http://schemas.microsoft.com/office/drawing/2014/main" id="{74D9BF83-DFD7-4442-9B4C-4F023CF15D9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Word</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Meaning </a:t>
            </a:r>
          </a:p>
          <a:p>
            <a:pPr marL="0" indent="0">
              <a:buFont typeface="Arial" panose="020B0604020202020204" pitchFamily="34" charset="0"/>
              <a:buNone/>
            </a:pPr>
            <a:r>
              <a:rPr lang="en-IN" altLang="en-US"/>
              <a:t>(a description of some part of the reality)</a:t>
            </a:r>
            <a:br>
              <a:rPr lang="en-IN" altLang="en-US"/>
            </a:br>
            <a:br>
              <a:rPr lang="en-IN" altLang="en-US"/>
            </a:br>
            <a:br>
              <a:rPr lang="en-IN" altLang="en-US"/>
            </a:br>
            <a:r>
              <a:rPr lang="en-IN" altLang="en-US"/>
              <a:t>Reality</a:t>
            </a:r>
          </a:p>
        </p:txBody>
      </p:sp>
      <p:sp>
        <p:nvSpPr>
          <p:cNvPr id="72707" name="Content Placeholder 2">
            <a:extLst>
              <a:ext uri="{FF2B5EF4-FFF2-40B4-BE49-F238E27FC236}">
                <a16:creationId xmlns:a16="http://schemas.microsoft.com/office/drawing/2014/main" id="{B5877FA7-E052-4E2B-998A-2F0927E86D4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2708" name="Title 3">
            <a:extLst>
              <a:ext uri="{FF2B5EF4-FFF2-40B4-BE49-F238E27FC236}">
                <a16:creationId xmlns:a16="http://schemas.microsoft.com/office/drawing/2014/main" id="{0078D019-02B5-4642-ACF6-ECF200CA99C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cxnSp>
        <p:nvCxnSpPr>
          <p:cNvPr id="6" name="Straight Arrow Connector 5">
            <a:extLst>
              <a:ext uri="{FF2B5EF4-FFF2-40B4-BE49-F238E27FC236}">
                <a16:creationId xmlns:a16="http://schemas.microsoft.com/office/drawing/2014/main" id="{9429D93C-A18E-4668-B7CB-1C3F581A20D6}"/>
              </a:ext>
            </a:extLst>
          </p:cNvPr>
          <p:cNvCxnSpPr/>
          <p:nvPr/>
        </p:nvCxnSpPr>
        <p:spPr>
          <a:xfrm>
            <a:off x="457200" y="10668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F449AF5-CC49-4AC9-8B64-E95999A0B120}"/>
              </a:ext>
            </a:extLst>
          </p:cNvPr>
          <p:cNvCxnSpPr/>
          <p:nvPr/>
        </p:nvCxnSpPr>
        <p:spPr>
          <a:xfrm>
            <a:off x="457200" y="2286000"/>
            <a:ext cx="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04FB2778-76E4-48DD-94D6-B8C7621812B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do think sometimes but not all the time. Like when I am asleep, I do not think. So, why do we say activities of Self are continuous?</a:t>
            </a:r>
          </a:p>
          <a:p>
            <a:endParaRPr lang="en-US" altLang="en-US"/>
          </a:p>
          <a:p>
            <a:endParaRPr lang="en-US" altLang="en-US"/>
          </a:p>
          <a:p>
            <a:endParaRPr lang="en-US" altLang="en-US"/>
          </a:p>
          <a:p>
            <a:endParaRPr lang="en-US" altLang="en-US"/>
          </a:p>
          <a:p>
            <a:r>
              <a:rPr lang="en-US" altLang="en-US"/>
              <a:t>Most of the time, we are not able to remember what is going on in our imagination. Is there some practice, like meditation, to become aware of it?</a:t>
            </a:r>
          </a:p>
        </p:txBody>
      </p:sp>
      <p:sp>
        <p:nvSpPr>
          <p:cNvPr id="73731" name="Content Placeholder 2">
            <a:extLst>
              <a:ext uri="{FF2B5EF4-FFF2-40B4-BE49-F238E27FC236}">
                <a16:creationId xmlns:a16="http://schemas.microsoft.com/office/drawing/2014/main" id="{95758930-65C8-4D02-90E1-5C30D3DFD83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Do you dream while sleeping? Does dream include thinking? Now,, try to be aware of your imagination when you are awake, then slowly you can be aware of your imagination even when you are asleep, then you will be able to verify whether you are thinking while sleeping or not.</a:t>
            </a:r>
          </a:p>
          <a:p>
            <a:endParaRPr lang="en-IN" altLang="en-US"/>
          </a:p>
          <a:p>
            <a:r>
              <a:rPr lang="en-IN" altLang="en-US"/>
              <a:t>One simple way to be aware of your self, be aware of the imagination going on in the self at this moment of time. If you are aware, it will be there in your remembrance. When you pay attention to your imagination, you are able to see it, because you already have the potential to see, you only have to exercise this potential ,   </a:t>
            </a:r>
          </a:p>
          <a:p>
            <a:endParaRPr lang="en-IN" altLang="en-US"/>
          </a:p>
        </p:txBody>
      </p:sp>
      <p:sp>
        <p:nvSpPr>
          <p:cNvPr id="73732" name="Title 3">
            <a:extLst>
              <a:ext uri="{FF2B5EF4-FFF2-40B4-BE49-F238E27FC236}">
                <a16:creationId xmlns:a16="http://schemas.microsoft.com/office/drawing/2014/main" id="{7A981DBA-2B26-4DFE-9E97-3E2FAAAFBC2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Activities of the Self		</a:t>
            </a:r>
            <a:r>
              <a:rPr lang="en-US" altLang="en-US"/>
              <a:t>	Response</a:t>
            </a:r>
            <a:endParaRPr lang="en-IN" altLang="en-US"/>
          </a:p>
        </p:txBody>
      </p:sp>
      <p:cxnSp>
        <p:nvCxnSpPr>
          <p:cNvPr id="5" name="Straight Connector 4">
            <a:extLst>
              <a:ext uri="{FF2B5EF4-FFF2-40B4-BE49-F238E27FC236}">
                <a16:creationId xmlns:a16="http://schemas.microsoft.com/office/drawing/2014/main" id="{DA76768A-DF53-4FEA-9CA6-BDADA9A0A9B3}"/>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69A7-2839-4825-ABEB-40060D8C44EF}"/>
              </a:ext>
            </a:extLst>
          </p:cNvPr>
          <p:cNvSpPr>
            <a:spLocks noGrp="1"/>
          </p:cNvSpPr>
          <p:nvPr>
            <p:ph type="title"/>
          </p:nvPr>
        </p:nvSpPr>
        <p:spPr/>
        <p:txBody>
          <a:bodyPr/>
          <a:lstStyle/>
          <a:p>
            <a:endParaRPr lang="en-IN"/>
          </a:p>
        </p:txBody>
      </p:sp>
      <p:sp>
        <p:nvSpPr>
          <p:cNvPr id="14339" name="Text Placeholder 2">
            <a:extLst>
              <a:ext uri="{FF2B5EF4-FFF2-40B4-BE49-F238E27FC236}">
                <a16:creationId xmlns:a16="http://schemas.microsoft.com/office/drawing/2014/main" id="{03C2C8E7-AED9-4546-95EC-CFCEA3B5DFB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dirty="0"/>
              <a:t>This presentation is in 2 parts</a:t>
            </a:r>
          </a:p>
          <a:p>
            <a:pPr marL="0" indent="0">
              <a:buFont typeface="Symbol" pitchFamily="18" charset="2"/>
              <a:buNone/>
            </a:pPr>
            <a:r>
              <a:rPr altLang="en-US" dirty="0">
                <a:hlinkClick r:id="rId2" action="ppaction://hlinksldjump"/>
              </a:rPr>
              <a:t>Part 1 – Introduction</a:t>
            </a:r>
            <a:r>
              <a:rPr altLang="en-US" dirty="0"/>
              <a:t> to Harmony in the Self</a:t>
            </a:r>
          </a:p>
          <a:p>
            <a:pPr marL="0" indent="0">
              <a:buFont typeface="Symbol" pitchFamily="18" charset="2"/>
              <a:buNone/>
            </a:pPr>
            <a:r>
              <a:rPr altLang="en-US" dirty="0">
                <a:hlinkClick r:id="rId3" action="ppaction://hlinksldjump"/>
              </a:rPr>
              <a:t>Part 2 – More details of the Self</a:t>
            </a:r>
            <a:endParaRPr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a:extLst>
              <a:ext uri="{FF2B5EF4-FFF2-40B4-BE49-F238E27FC236}">
                <a16:creationId xmlns:a16="http://schemas.microsoft.com/office/drawing/2014/main" id="{5DAC3ACC-1571-4B45-8FAB-EF1B6278846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74755" name="Content Placeholder 1">
            <a:extLst>
              <a:ext uri="{FF2B5EF4-FFF2-40B4-BE49-F238E27FC236}">
                <a16:creationId xmlns:a16="http://schemas.microsoft.com/office/drawing/2014/main" id="{8BD445D1-0C4D-4B27-95BA-CF3C57DFC13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We all have the capacity to pay attention, to observe… to understand</a:t>
            </a:r>
          </a:p>
          <a:p>
            <a:pPr marL="0" indent="0">
              <a:buFont typeface="Symbol" pitchFamily="18" charset="2"/>
              <a:buNone/>
            </a:pPr>
            <a:endParaRPr lang="en-IN" altLang="en-US"/>
          </a:p>
          <a:p>
            <a:pPr marL="0" indent="0">
              <a:buFont typeface="Symbol" pitchFamily="18" charset="2"/>
              <a:buNone/>
            </a:pPr>
            <a:r>
              <a:rPr lang="en-IN" altLang="en-US"/>
              <a:t>You are already paying attention… to whatever you consider important</a:t>
            </a:r>
          </a:p>
          <a:p>
            <a:pPr marL="0" indent="0">
              <a:buFont typeface="Symbol" pitchFamily="18" charset="2"/>
              <a:buNone/>
            </a:pPr>
            <a:endParaRPr lang="en-IN" altLang="en-US"/>
          </a:p>
          <a:p>
            <a:pPr marL="0" indent="0">
              <a:buFont typeface="Symbol" pitchFamily="18" charset="2"/>
              <a:buNone/>
            </a:pPr>
            <a:r>
              <a:rPr lang="en-IN" altLang="en-US"/>
              <a:t>So, the main question is not “how to pay attention”, rather it is “what to pay attention to” </a:t>
            </a:r>
          </a:p>
          <a:p>
            <a:pPr marL="0" indent="0">
              <a:buFont typeface="Symbol" pitchFamily="18" charset="2"/>
              <a:buNone/>
            </a:pPr>
            <a:r>
              <a:rPr lang="en-IN" altLang="en-US"/>
              <a:t>(object of attention)</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t>One only has to see, to decide that:</a:t>
            </a:r>
          </a:p>
          <a:p>
            <a:pPr marL="0" indent="0">
              <a:buFont typeface="Symbol" pitchFamily="18" charset="2"/>
              <a:buNone/>
            </a:pPr>
            <a:r>
              <a:rPr lang="en-IN" altLang="en-US"/>
              <a:t>	I am important, Self is important</a:t>
            </a:r>
          </a:p>
          <a:p>
            <a:pPr marL="0" indent="0">
              <a:buFont typeface="Symbol" pitchFamily="18" charset="2"/>
              <a:buNone/>
            </a:pPr>
            <a:r>
              <a:rPr lang="en-IN" altLang="en-US"/>
              <a:t>	My imagination is important</a:t>
            </a:r>
          </a:p>
          <a:p>
            <a:pPr marL="0" indent="0">
              <a:buFont typeface="Symbol" pitchFamily="18" charset="2"/>
              <a:buNone/>
            </a:pPr>
            <a:endParaRPr lang="en-IN" altLang="en-US"/>
          </a:p>
          <a:p>
            <a:pPr marL="0" indent="0">
              <a:buFont typeface="Symbol" pitchFamily="18" charset="2"/>
              <a:buNone/>
            </a:pPr>
            <a:r>
              <a:rPr lang="en-IN" altLang="en-US"/>
              <a:t>Then I will pay attention to the Self and my imagination</a:t>
            </a:r>
          </a:p>
          <a:p>
            <a:pPr marL="0" indent="0">
              <a:buFont typeface="Symbol" pitchFamily="18" charset="2"/>
              <a:buNone/>
            </a:pPr>
            <a:endParaRPr lang="en-IN" altLang="en-US"/>
          </a:p>
          <a:p>
            <a:pPr marL="0" indent="0">
              <a:buFont typeface="Symbol" pitchFamily="18" charset="2"/>
              <a:buNone/>
            </a:pPr>
            <a:endParaRPr lang="en-I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C2FE157-7E1C-4B34-82A7-B08E9326640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 name="Text Placeholder 2">
            <a:extLst>
              <a:ext uri="{FF2B5EF4-FFF2-40B4-BE49-F238E27FC236}">
                <a16:creationId xmlns:a16="http://schemas.microsoft.com/office/drawing/2014/main" id="{2F349CB5-2569-40F8-85E0-8A2BBE14F8FA}"/>
              </a:ext>
            </a:extLst>
          </p:cNvPr>
          <p:cNvSpPr>
            <a:spLocks noGrp="1"/>
          </p:cNvSpPr>
          <p:nvPr>
            <p:ph type="body" sz="quarter" idx="13"/>
          </p:nvPr>
        </p:nvSpPr>
        <p:spPr/>
        <p:txBody>
          <a:bodyPr/>
          <a:lstStyle/>
          <a:p>
            <a:pPr marL="0" indent="0">
              <a:buFont typeface="Symbol" pitchFamily="18" charset="2"/>
              <a:buNone/>
              <a:defRPr/>
            </a:pPr>
            <a:r>
              <a:rPr lang="en-IN"/>
              <a:t>Science of material</a:t>
            </a:r>
          </a:p>
          <a:p>
            <a:pPr marL="0" indent="0">
              <a:buFont typeface="Symbol" pitchFamily="18" charset="2"/>
              <a:buNone/>
              <a:defRPr/>
            </a:pPr>
            <a:r>
              <a:rPr lang="en-IN"/>
              <a:t>- You can look at it outside, you may not be </a:t>
            </a:r>
          </a:p>
          <a:p>
            <a:pPr marL="0" indent="0">
              <a:buFont typeface="Symbol" pitchFamily="18" charset="2"/>
              <a:buNone/>
              <a:defRPr/>
            </a:pPr>
            <a:endParaRPr lang="en-IN"/>
          </a:p>
          <a:p>
            <a:pPr marL="0" indent="0">
              <a:buFont typeface="Symbol" pitchFamily="18" charset="2"/>
              <a:buNone/>
              <a:defRPr/>
            </a:pPr>
            <a:r>
              <a:rPr lang="en-IN"/>
              <a:t>Science of consciousness</a:t>
            </a:r>
          </a:p>
          <a:p>
            <a:pPr>
              <a:buFontTx/>
              <a:buChar char="-"/>
              <a:defRPr/>
            </a:pPr>
            <a:r>
              <a:rPr lang="en-IN"/>
              <a:t>You are part of it, you want to and do get transformed</a:t>
            </a:r>
          </a:p>
          <a:p>
            <a:pPr>
              <a:buFontTx/>
              <a:buChar char="-"/>
              <a:defRPr/>
            </a:pPr>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a:extLst>
              <a:ext uri="{FF2B5EF4-FFF2-40B4-BE49-F238E27FC236}">
                <a16:creationId xmlns:a16="http://schemas.microsoft.com/office/drawing/2014/main" id="{6A3EFB75-F152-41F5-A644-258EE45FB7A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the need to see these activities separately? How can we differentiate between desire and thought and expectation? It all seems to be one thing</a:t>
            </a:r>
          </a:p>
          <a:p>
            <a:endParaRPr lang="en-US" altLang="en-US"/>
          </a:p>
          <a:p>
            <a:endParaRPr lang="en-US" altLang="en-US"/>
          </a:p>
        </p:txBody>
      </p:sp>
      <p:sp>
        <p:nvSpPr>
          <p:cNvPr id="76803" name="Content Placeholder 2">
            <a:extLst>
              <a:ext uri="{FF2B5EF4-FFF2-40B4-BE49-F238E27FC236}">
                <a16:creationId xmlns:a16="http://schemas.microsoft.com/office/drawing/2014/main" id="{763D66C9-F0FC-40E8-BCA4-4ECC4F4D14B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If you do not observe things with fineness, everything seems to one gross thing. However, when you look at it with subtleness, you see that it is composed of many things. Like that, imagination is composed of three different levels of activities of the self- desire, thought and expectation. As explained, desire relates to our purpose, what we want to be, our feelings, while thought is working out the details of how to fulfill this purpose and expectation is what I need to do with the world outside. Desire is at the base of thought and expectation, so, if we have to evaluate our imagination and set it right, it has to be done at the level of desire, the feeling; and this desire, this feeling can be easily verified with our natural acceptance.</a:t>
            </a:r>
          </a:p>
        </p:txBody>
      </p:sp>
      <p:sp>
        <p:nvSpPr>
          <p:cNvPr id="76804" name="Title 3">
            <a:extLst>
              <a:ext uri="{FF2B5EF4-FFF2-40B4-BE49-F238E27FC236}">
                <a16:creationId xmlns:a16="http://schemas.microsoft.com/office/drawing/2014/main" id="{B556E1AD-372A-4645-BF16-4B00249296C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Activities of the Self		</a:t>
            </a:r>
            <a:r>
              <a:rPr lang="en-US" altLang="en-US"/>
              <a:t>	Response</a:t>
            </a:r>
            <a:endParaRPr lang="en-IN" altLang="en-US"/>
          </a:p>
        </p:txBody>
      </p:sp>
      <p:cxnSp>
        <p:nvCxnSpPr>
          <p:cNvPr id="5" name="Straight Connector 4">
            <a:extLst>
              <a:ext uri="{FF2B5EF4-FFF2-40B4-BE49-F238E27FC236}">
                <a16:creationId xmlns:a16="http://schemas.microsoft.com/office/drawing/2014/main" id="{C9BAC084-A858-403D-9EEA-603CCDA1AACD}"/>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D9675DB-1B9C-41D7-8DA9-87048EB5B53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Self  </a:t>
            </a:r>
            <a:r>
              <a:rPr lang="en-US" altLang="en-US" sz="2800">
                <a:latin typeface="Kruti Dev 010" pitchFamily="2" charset="0"/>
              </a:rPr>
              <a:t>eSa dh fdz;k,a</a:t>
            </a:r>
            <a:r>
              <a:rPr lang="en-US" altLang="en-US" sz="2400"/>
              <a:t> </a:t>
            </a:r>
            <a:endParaRPr lang="en-US" altLang="en-US"/>
          </a:p>
        </p:txBody>
      </p:sp>
      <p:sp>
        <p:nvSpPr>
          <p:cNvPr id="77827" name="Rectangle 8">
            <a:extLst>
              <a:ext uri="{FF2B5EF4-FFF2-40B4-BE49-F238E27FC236}">
                <a16:creationId xmlns:a16="http://schemas.microsoft.com/office/drawing/2014/main" id="{46489766-E526-4157-9844-D81BABA84DAD}"/>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6E26772C-AE7F-4D58-A1D4-CFF38B65619A}"/>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7848" name="Rectangle 10">
            <a:extLst>
              <a:ext uri="{FF2B5EF4-FFF2-40B4-BE49-F238E27FC236}">
                <a16:creationId xmlns:a16="http://schemas.microsoft.com/office/drawing/2014/main" id="{8084BF82-02D4-4618-8902-1968F7160CC2}"/>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3BE775EB-BC79-4A7B-A4A1-E49B5825F3A2}"/>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Table 52">
            <a:extLst>
              <a:ext uri="{FF2B5EF4-FFF2-40B4-BE49-F238E27FC236}">
                <a16:creationId xmlns:a16="http://schemas.microsoft.com/office/drawing/2014/main" id="{639C407B-D0FE-42F3-9AA4-593D1F1F9FEB}"/>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77864" name="Group 5">
            <a:extLst>
              <a:ext uri="{FF2B5EF4-FFF2-40B4-BE49-F238E27FC236}">
                <a16:creationId xmlns:a16="http://schemas.microsoft.com/office/drawing/2014/main" id="{83FE868F-DC6D-42C4-8299-54EC83099C4B}"/>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96A2531E-7930-4FCF-B551-901EB8F19ADA}"/>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EAA8050-97F7-45F8-8FD3-78BBA5B83292}"/>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7886" name="Rectangle 4">
              <a:extLst>
                <a:ext uri="{FF2B5EF4-FFF2-40B4-BE49-F238E27FC236}">
                  <a16:creationId xmlns:a16="http://schemas.microsoft.com/office/drawing/2014/main" id="{4650778F-08BC-479E-87A9-88BE92534AA9}"/>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graphicFrame>
        <p:nvGraphicFramePr>
          <p:cNvPr id="20" name="Table 19">
            <a:extLst>
              <a:ext uri="{FF2B5EF4-FFF2-40B4-BE49-F238E27FC236}">
                <a16:creationId xmlns:a16="http://schemas.microsoft.com/office/drawing/2014/main" id="{3ACECE00-6E8F-4AD1-8C50-A12F16229E81}"/>
              </a:ext>
            </a:extLst>
          </p:cNvPr>
          <p:cNvGraphicFramePr>
            <a:graphicFrameLocks noGrp="1"/>
          </p:cNvGraphicFramePr>
          <p:nvPr/>
        </p:nvGraphicFramePr>
        <p:xfrm>
          <a:off x="8643938" y="533400"/>
          <a:ext cx="3548062" cy="4437062"/>
        </p:xfrm>
        <a:graphic>
          <a:graphicData uri="http://schemas.openxmlformats.org/drawingml/2006/table">
            <a:tbl>
              <a:tblPr/>
              <a:tblGrid>
                <a:gridCol w="3548062">
                  <a:extLst>
                    <a:ext uri="{9D8B030D-6E8A-4147-A177-3AD203B41FA5}">
                      <a16:colId xmlns:a16="http://schemas.microsoft.com/office/drawing/2014/main" val="20000"/>
                    </a:ext>
                  </a:extLst>
                </a:gridCol>
              </a:tblGrid>
              <a:tr h="713841">
                <a:tc>
                  <a:txBody>
                    <a:bodyPr/>
                    <a:lstStyle/>
                    <a:p>
                      <a:pPr marL="0" marR="0" algn="ctr" defTabSz="914400" rtl="0" eaLnBrk="1" latinLnBrk="0" hangingPunct="1">
                        <a:spcBef>
                          <a:spcPts val="0"/>
                        </a:spcBef>
                        <a:spcAft>
                          <a:spcPts val="0"/>
                        </a:spcAft>
                      </a:pPr>
                      <a:r>
                        <a:rPr lang="en-US" sz="2000" b="1" kern="1200" dirty="0">
                          <a:solidFill>
                            <a:schemeClr val="tx1"/>
                          </a:solidFill>
                          <a:latin typeface="Arial"/>
                          <a:ea typeface="Times New Roman"/>
                          <a:cs typeface="+mn-cs"/>
                        </a:rPr>
                        <a:t>Meaning</a:t>
                      </a:r>
                    </a:p>
                  </a:txBody>
                  <a:tcPr marL="68633" marR="686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41">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178">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want to be</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My feeling within</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How to go about it</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How to ensure fulfillment</a:t>
                      </a:r>
                      <a:r>
                        <a:rPr lang="en-US" sz="1600" b="1" baseline="0" dirty="0">
                          <a:latin typeface="Arial" panose="020B0604020202020204" pitchFamily="34" charset="0"/>
                          <a:ea typeface="Times New Roman"/>
                          <a:cs typeface="Arial" panose="020B0604020202020204" pitchFamily="34" charset="0"/>
                        </a:rPr>
                        <a:t> of the f</a:t>
                      </a:r>
                      <a:r>
                        <a:rPr lang="en-US" sz="1600" b="1" dirty="0">
                          <a:latin typeface="Arial" panose="020B0604020202020204" pitchFamily="34" charset="0"/>
                          <a:ea typeface="Times New Roman"/>
                          <a:cs typeface="Arial" panose="020B0604020202020204" pitchFamily="34" charset="0"/>
                        </a:rPr>
                        <a:t>eeling (its details)</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have to do outside </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for expression of the feeling</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7879" name="TextBox 21">
            <a:extLst>
              <a:ext uri="{FF2B5EF4-FFF2-40B4-BE49-F238E27FC236}">
                <a16:creationId xmlns:a16="http://schemas.microsoft.com/office/drawing/2014/main" id="{45293078-999F-4009-A380-836762B1BCD2}"/>
              </a:ext>
            </a:extLst>
          </p:cNvPr>
          <p:cNvSpPr txBox="1">
            <a:spLocks noChangeArrowheads="1"/>
          </p:cNvSpPr>
          <p:nvPr/>
        </p:nvSpPr>
        <p:spPr bwMode="auto">
          <a:xfrm>
            <a:off x="3886200" y="5954713"/>
            <a:ext cx="614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FF0000"/>
                </a:solidFill>
                <a:ea typeface="Times New Roman" panose="02020603050405020304" pitchFamily="18" charset="0"/>
                <a:cs typeface="Arial" panose="020B0604020202020204" pitchFamily="34" charset="0"/>
              </a:rPr>
              <a:t>Note: We explore these activities in detail in UHV-III</a:t>
            </a:r>
            <a:endParaRPr lang="en-IN" altLang="en-US" dirty="0">
              <a:solidFill>
                <a:srgbClr val="FF0000"/>
              </a:solidFill>
              <a:ea typeface="Times New Roman" panose="02020603050405020304" pitchFamily="18" charset="0"/>
              <a:cs typeface="Arial" panose="020B0604020202020204" pitchFamily="34" charset="0"/>
            </a:endParaRPr>
          </a:p>
        </p:txBody>
      </p:sp>
      <p:sp>
        <p:nvSpPr>
          <p:cNvPr id="77880" name="Oval 8">
            <a:extLst>
              <a:ext uri="{FF2B5EF4-FFF2-40B4-BE49-F238E27FC236}">
                <a16:creationId xmlns:a16="http://schemas.microsoft.com/office/drawing/2014/main" id="{BB405206-5BC9-432F-83CB-DACE3EF8A135}"/>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pSp>
        <p:nvGrpSpPr>
          <p:cNvPr id="77881" name="Group 50">
            <a:extLst>
              <a:ext uri="{FF2B5EF4-FFF2-40B4-BE49-F238E27FC236}">
                <a16:creationId xmlns:a16="http://schemas.microsoft.com/office/drawing/2014/main" id="{359AA74D-F322-4DF6-BB0D-50355EE76971}"/>
              </a:ext>
            </a:extLst>
          </p:cNvPr>
          <p:cNvGrpSpPr>
            <a:grpSpLocks/>
          </p:cNvGrpSpPr>
          <p:nvPr/>
        </p:nvGrpSpPr>
        <p:grpSpPr bwMode="auto">
          <a:xfrm>
            <a:off x="7920038" y="5073650"/>
            <a:ext cx="3157537" cy="914400"/>
            <a:chOff x="7095024" y="4204342"/>
            <a:chExt cx="3160106" cy="914400"/>
          </a:xfrm>
        </p:grpSpPr>
        <p:sp>
          <p:nvSpPr>
            <p:cNvPr id="77882" name="Text Box 15">
              <a:extLst>
                <a:ext uri="{FF2B5EF4-FFF2-40B4-BE49-F238E27FC236}">
                  <a16:creationId xmlns:a16="http://schemas.microsoft.com/office/drawing/2014/main" id="{F65C41FE-9F24-4AB6-890F-E9F441D6F13B}"/>
                </a:ext>
              </a:extLst>
            </p:cNvPr>
            <p:cNvSpPr txBox="1">
              <a:spLocks noChangeArrowheads="1"/>
            </p:cNvSpPr>
            <p:nvPr/>
          </p:nvSpPr>
          <p:spPr bwMode="auto">
            <a:xfrm>
              <a:off x="8510468" y="4204342"/>
              <a:ext cx="17446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000000"/>
                  </a:solidFill>
                </a:rPr>
                <a:t>Imagination</a:t>
              </a:r>
            </a:p>
            <a:p>
              <a:pPr eaLnBrk="1" hangingPunct="1">
                <a:spcAft>
                  <a:spcPts val="1000"/>
                </a:spcAft>
              </a:pPr>
              <a:r>
                <a:rPr lang="en-US" altLang="en-US" sz="2800">
                  <a:solidFill>
                    <a:srgbClr val="002060"/>
                  </a:solidFill>
                  <a:latin typeface="Kruti Dev 010" pitchFamily="2" charset="0"/>
                </a:rPr>
                <a:t>dYiuk”khyrk </a:t>
              </a:r>
              <a:endParaRPr lang="en-US" altLang="en-US" sz="2800">
                <a:solidFill>
                  <a:srgbClr val="000000"/>
                </a:solidFill>
              </a:endParaRPr>
            </a:p>
          </p:txBody>
        </p:sp>
        <p:cxnSp>
          <p:nvCxnSpPr>
            <p:cNvPr id="77883" name="AutoShape 16">
              <a:extLst>
                <a:ext uri="{FF2B5EF4-FFF2-40B4-BE49-F238E27FC236}">
                  <a16:creationId xmlns:a16="http://schemas.microsoft.com/office/drawing/2014/main" id="{BB375D86-5788-4AB3-B3D7-EF7301962FDF}"/>
                </a:ext>
              </a:extLst>
            </p:cNvPr>
            <p:cNvCxnSpPr>
              <a:cxnSpLocks noChangeShapeType="1"/>
            </p:cNvCxnSpPr>
            <p:nvPr/>
          </p:nvCxnSpPr>
          <p:spPr bwMode="auto">
            <a:xfrm>
              <a:off x="7095024" y="4214666"/>
              <a:ext cx="1415444" cy="227483"/>
            </a:xfrm>
            <a:prstGeom prst="curvedConnector3">
              <a:avLst>
                <a:gd name="adj1" fmla="val 50000"/>
              </a:avLst>
            </a:prstGeom>
            <a:noFill/>
            <a:ln w="9525">
              <a:solidFill>
                <a:srgbClr val="FF0000"/>
              </a:solidFill>
              <a:round/>
              <a:headEnd type="arrow" w="med" len="me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AE6F0D7-BDA0-4F04-9D69-EFA91D41510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Pure Self: </a:t>
            </a:r>
            <a:r>
              <a:rPr lang="en-US" altLang="en-US" sz="1800"/>
              <a:t>Imagination on basis of Realisation, Understanding &amp; Contemplation</a:t>
            </a:r>
          </a:p>
        </p:txBody>
      </p:sp>
      <p:graphicFrame>
        <p:nvGraphicFramePr>
          <p:cNvPr id="3" name="Table 2">
            <a:extLst>
              <a:ext uri="{FF2B5EF4-FFF2-40B4-BE49-F238E27FC236}">
                <a16:creationId xmlns:a16="http://schemas.microsoft.com/office/drawing/2014/main" id="{D1ABE8F3-E53D-4364-BDD1-C10497C59005}"/>
              </a:ext>
            </a:extLst>
          </p:cNvPr>
          <p:cNvGraphicFramePr>
            <a:graphicFrameLocks noGrp="1"/>
          </p:cNvGraphicFramePr>
          <p:nvPr/>
        </p:nvGraphicFramePr>
        <p:xfrm>
          <a:off x="2133600" y="762000"/>
          <a:ext cx="8534400" cy="4335463"/>
        </p:xfrm>
        <a:graphic>
          <a:graphicData uri="http://schemas.openxmlformats.org/drawingml/2006/table">
            <a:tbl>
              <a:tblPr/>
              <a:tblGrid>
                <a:gridCol w="388227">
                  <a:extLst>
                    <a:ext uri="{9D8B030D-6E8A-4147-A177-3AD203B41FA5}">
                      <a16:colId xmlns:a16="http://schemas.microsoft.com/office/drawing/2014/main" val="20000"/>
                    </a:ext>
                  </a:extLst>
                </a:gridCol>
                <a:gridCol w="1592973">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45397">
                  <a:extLst>
                    <a:ext uri="{9D8B030D-6E8A-4147-A177-3AD203B41FA5}">
                      <a16:colId xmlns:a16="http://schemas.microsoft.com/office/drawing/2014/main" val="20003"/>
                    </a:ext>
                  </a:extLst>
                </a:gridCol>
                <a:gridCol w="2326603">
                  <a:extLst>
                    <a:ext uri="{9D8B030D-6E8A-4147-A177-3AD203B41FA5}">
                      <a16:colId xmlns:a16="http://schemas.microsoft.com/office/drawing/2014/main" val="20004"/>
                    </a:ext>
                  </a:extLst>
                </a:gridCol>
              </a:tblGrid>
              <a:tr h="713947">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kern="1200" dirty="0">
                        <a:solidFill>
                          <a:schemeClr val="tx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13947">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solidFill>
                          <a:latin typeface="Arial"/>
                          <a:ea typeface="Calibri"/>
                          <a:cs typeface="+mn-cs"/>
                        </a:rPr>
                        <a:t>Authentication</a:t>
                      </a:r>
                    </a:p>
                    <a:p>
                      <a:pPr marL="0" algn="l" defTabSz="914400" rtl="0" eaLnBrk="1" latinLnBrk="0" hangingPunct="1"/>
                      <a:r>
                        <a:rPr lang="en-US" sz="2400" b="1" kern="1200" dirty="0" err="1">
                          <a:solidFill>
                            <a:schemeClr val="bg1"/>
                          </a:solidFill>
                          <a:latin typeface="Kruti Dev 010"/>
                          <a:ea typeface="Times New Roman"/>
                          <a:cs typeface="Arial"/>
                        </a:rPr>
                        <a:t>Áek.k</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itchFamily="34" charset="0"/>
                          <a:ea typeface="Times New Roman" pitchFamily="18" charset="0"/>
                          <a:cs typeface="Arial" pitchFamily="34" charset="0"/>
                        </a:rPr>
                        <a:t>Co-existence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Kruti Dev 010"/>
                          <a:ea typeface="Times New Roman"/>
                          <a:cs typeface="Arial"/>
                        </a:rPr>
                        <a:t>lg&amp;vfLrRo</a:t>
                      </a:r>
                      <a:endParaRPr lang="en-US" sz="20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96392">
                <a:tc>
                  <a:txBody>
                    <a:bodyPr/>
                    <a:lstStyle/>
                    <a:p>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solidFill>
                          <a:latin typeface="Arial"/>
                          <a:ea typeface="Calibri"/>
                          <a:cs typeface="+mn-cs"/>
                        </a:rPr>
                        <a:t>Determination</a:t>
                      </a:r>
                    </a:p>
                    <a:p>
                      <a:r>
                        <a:rPr lang="en-US" sz="2400" b="1" kern="1200" dirty="0" err="1">
                          <a:solidFill>
                            <a:schemeClr val="bg1"/>
                          </a:solidFill>
                          <a:latin typeface="Kruti Dev 010"/>
                          <a:ea typeface="Times New Roman"/>
                          <a:cs typeface="Arial"/>
                        </a:rPr>
                        <a:t>ladYi</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itchFamily="34" charset="0"/>
                          <a:ea typeface="Times New Roman" pitchFamily="18" charset="0"/>
                          <a:cs typeface="Arial" pitchFamily="34" charset="0"/>
                        </a:rPr>
                        <a:t>Harmony in Nature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Kruti Dev 010"/>
                          <a:ea typeface="Times New Roman"/>
                          <a:cs typeface="Arial"/>
                        </a:rPr>
                        <a:t>O;oLFkk</a:t>
                      </a:r>
                      <a:endParaRPr lang="en-US" sz="20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925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solidFill>
                          <a:latin typeface="Kruti Dev 010"/>
                          <a:ea typeface="Times New Roman"/>
                          <a:cs typeface="Arial"/>
                        </a:rPr>
                        <a:t>fparu</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r>
                        <a:rPr lang="en-US" sz="1600" b="1" kern="1200" dirty="0">
                          <a:solidFill>
                            <a:schemeClr val="tx1"/>
                          </a:solidFill>
                          <a:latin typeface="Arial" pitchFamily="34" charset="0"/>
                          <a:ea typeface="Times New Roman" pitchFamily="18" charset="0"/>
                          <a:cs typeface="Arial" pitchFamily="34" charset="0"/>
                        </a:rPr>
                        <a:t>Participation in Larger Order, Relationship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Kruti Dev 010"/>
                          <a:ea typeface="Times New Roman"/>
                          <a:cs typeface="Arial"/>
                        </a:rPr>
                        <a:t>O;oLFkk</a:t>
                      </a:r>
                      <a:r>
                        <a:rPr lang="en-US" sz="2000" b="1" kern="1200" baseline="0" dirty="0">
                          <a:solidFill>
                            <a:srgbClr val="002060"/>
                          </a:solidFill>
                          <a:latin typeface="Kruti Dev 010"/>
                          <a:ea typeface="Times New Roman"/>
                          <a:cs typeface="Arial"/>
                        </a:rPr>
                        <a:t> </a:t>
                      </a:r>
                      <a:r>
                        <a:rPr lang="en-US" sz="2000" b="1" kern="1200" baseline="0" dirty="0" err="1">
                          <a:solidFill>
                            <a:srgbClr val="002060"/>
                          </a:solidFill>
                          <a:latin typeface="Kruti Dev 010"/>
                          <a:ea typeface="Times New Roman"/>
                          <a:cs typeface="Arial"/>
                        </a:rPr>
                        <a:t>esa</a:t>
                      </a:r>
                      <a:r>
                        <a:rPr lang="en-US" sz="2000" b="1" kern="1200" baseline="0" dirty="0">
                          <a:solidFill>
                            <a:srgbClr val="002060"/>
                          </a:solidFill>
                          <a:latin typeface="Kruti Dev 010"/>
                          <a:ea typeface="Times New Roman"/>
                          <a:cs typeface="Arial"/>
                        </a:rPr>
                        <a:t> </a:t>
                      </a:r>
                      <a:r>
                        <a:rPr lang="en-US" sz="2000" b="1" kern="1200" baseline="0" dirty="0" err="1">
                          <a:solidFill>
                            <a:srgbClr val="002060"/>
                          </a:solidFill>
                          <a:latin typeface="Kruti Dev 010"/>
                          <a:ea typeface="Times New Roman"/>
                          <a:cs typeface="Arial"/>
                        </a:rPr>
                        <a:t>Hkk</a:t>
                      </a:r>
                      <a:r>
                        <a:rPr lang="en-US" sz="2000" b="1" kern="1200" dirty="0" err="1">
                          <a:solidFill>
                            <a:srgbClr val="002060"/>
                          </a:solidFill>
                          <a:latin typeface="Kruti Dev 010"/>
                          <a:ea typeface="Times New Roman"/>
                          <a:cs typeface="Arial"/>
                        </a:rPr>
                        <a:t>xhnkjh</a:t>
                      </a:r>
                      <a:endParaRPr lang="en-US" sz="20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704671">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Arial" pitchFamily="34" charset="0"/>
                          <a:ea typeface="Times New Roman" pitchFamily="18" charset="0"/>
                          <a:cs typeface="Arial" pitchFamily="34" charset="0"/>
                        </a:rPr>
                        <a:t>Co-existence,</a:t>
                      </a:r>
                      <a:r>
                        <a:rPr lang="en-US" sz="1400" b="1" kern="1200" baseline="0" dirty="0">
                          <a:solidFill>
                            <a:schemeClr val="tx1"/>
                          </a:solidFill>
                          <a:latin typeface="Arial" pitchFamily="34" charset="0"/>
                          <a:ea typeface="Times New Roman" pitchFamily="18" charset="0"/>
                          <a:cs typeface="Arial" pitchFamily="34" charset="0"/>
                        </a:rPr>
                        <a:t> </a:t>
                      </a:r>
                      <a:r>
                        <a:rPr lang="en-US" sz="1400" b="1" kern="1200" dirty="0">
                          <a:solidFill>
                            <a:schemeClr val="tx1"/>
                          </a:solidFill>
                          <a:latin typeface="Arial" pitchFamily="34" charset="0"/>
                          <a:ea typeface="Times New Roman" pitchFamily="18" charset="0"/>
                          <a:cs typeface="Arial" pitchFamily="34" charset="0"/>
                        </a:rPr>
                        <a:t>Harmony, Justice </a:t>
                      </a:r>
                      <a:r>
                        <a:rPr lang="en-US" sz="1400" dirty="0">
                          <a:solidFill>
                            <a:srgbClr val="FF0000"/>
                          </a:solidFill>
                        </a:rPr>
                        <a:t>Guided </a:t>
                      </a:r>
                      <a:r>
                        <a:rPr lang="en-US" sz="1400" b="1" kern="1200" dirty="0">
                          <a:solidFill>
                            <a:schemeClr val="tx1"/>
                          </a:solidFill>
                          <a:latin typeface="Arial" pitchFamily="34" charset="0"/>
                          <a:ea typeface="Times New Roman" pitchFamily="18" charset="0"/>
                          <a:cs typeface="Arial" pitchFamily="34" charset="0"/>
                        </a:rPr>
                        <a:t>Senses,</a:t>
                      </a:r>
                      <a:r>
                        <a:rPr lang="en-US" sz="1400" b="1" kern="1200" baseline="0" dirty="0">
                          <a:solidFill>
                            <a:schemeClr val="tx1"/>
                          </a:solidFill>
                          <a:latin typeface="Arial" pitchFamily="34" charset="0"/>
                          <a:ea typeface="Times New Roman" pitchFamily="18" charset="0"/>
                          <a:cs typeface="Arial" pitchFamily="34" charset="0"/>
                        </a:rPr>
                        <a:t> Consumption, Profit</a:t>
                      </a:r>
                      <a:endParaRPr lang="en-US" sz="1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713947">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Expectation</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vk'kk</a:t>
                      </a:r>
                      <a:endParaRPr lang="en-US" sz="18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itchFamily="34" charset="0"/>
                          <a:ea typeface="Times New Roman" pitchFamily="18" charset="0"/>
                          <a:cs typeface="Arial" pitchFamily="34" charset="0"/>
                        </a:rPr>
                        <a:t>Goal,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Guided </a:t>
                      </a:r>
                      <a:r>
                        <a:rPr lang="en-US" sz="1600" b="1" kern="1200" dirty="0">
                          <a:solidFill>
                            <a:schemeClr val="tx1"/>
                          </a:solidFill>
                          <a:latin typeface="Arial" pitchFamily="34" charset="0"/>
                          <a:ea typeface="Times New Roman" pitchFamily="18" charset="0"/>
                          <a:cs typeface="Arial" pitchFamily="34" charset="0"/>
                        </a:rPr>
                        <a:t>Sensation</a:t>
                      </a:r>
                      <a:endParaRPr lang="en-US" sz="16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9915" name="Rectangle 8">
            <a:extLst>
              <a:ext uri="{FF2B5EF4-FFF2-40B4-BE49-F238E27FC236}">
                <a16:creationId xmlns:a16="http://schemas.microsoft.com/office/drawing/2014/main" id="{B7509371-3F94-40BD-BA66-EDF807460971}"/>
              </a:ext>
            </a:extLst>
          </p:cNvPr>
          <p:cNvSpPr>
            <a:spLocks noChangeArrowheads="1"/>
          </p:cNvSpPr>
          <p:nvPr/>
        </p:nvSpPr>
        <p:spPr bwMode="auto">
          <a:xfrm rot="-5400000">
            <a:off x="1508126" y="1976437"/>
            <a:ext cx="766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Self  </a:t>
            </a:r>
          </a:p>
          <a:p>
            <a:pPr eaLnBrk="1" hangingPunct="1"/>
            <a:r>
              <a:rPr lang="en-US" altLang="en-US" sz="2800">
                <a:solidFill>
                  <a:srgbClr val="1E00AA"/>
                </a:solidFill>
                <a:latin typeface="Kruti Dev 010" pitchFamily="2" charset="0"/>
              </a:rPr>
              <a:t>eSa</a:t>
            </a:r>
            <a:r>
              <a:rPr lang="en-US" altLang="en-US" sz="2400">
                <a:latin typeface="Kruti Dev 010" pitchFamily="2" charset="0"/>
              </a:rPr>
              <a:t> </a:t>
            </a:r>
            <a:endParaRPr lang="en-US" altLang="en-US" sz="2000"/>
          </a:p>
        </p:txBody>
      </p:sp>
      <p:sp>
        <p:nvSpPr>
          <p:cNvPr id="79916" name="Rectangle 10">
            <a:extLst>
              <a:ext uri="{FF2B5EF4-FFF2-40B4-BE49-F238E27FC236}">
                <a16:creationId xmlns:a16="http://schemas.microsoft.com/office/drawing/2014/main" id="{B7AF8524-06C5-4661-8E28-734D4A46B18A}"/>
              </a:ext>
            </a:extLst>
          </p:cNvPr>
          <p:cNvSpPr>
            <a:spLocks noChangeArrowheads="1"/>
          </p:cNvSpPr>
          <p:nvPr/>
        </p:nvSpPr>
        <p:spPr bwMode="auto">
          <a:xfrm>
            <a:off x="1524000" y="51054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Body </a:t>
            </a:r>
            <a:r>
              <a:rPr lang="en-US" altLang="en-US" sz="2800">
                <a:solidFill>
                  <a:srgbClr val="1E00AA"/>
                </a:solidFill>
                <a:latin typeface="Kruti Dev 010" pitchFamily="2" charset="0"/>
              </a:rPr>
              <a:t>'kjhj</a:t>
            </a:r>
            <a:r>
              <a:rPr lang="en-US" altLang="en-US" sz="2400">
                <a:latin typeface="Kruti Dev 010" pitchFamily="2" charset="0"/>
              </a:rPr>
              <a:t> </a:t>
            </a:r>
            <a:endParaRPr lang="en-US" altLang="en-US" sz="2000"/>
          </a:p>
        </p:txBody>
      </p:sp>
      <p:cxnSp>
        <p:nvCxnSpPr>
          <p:cNvPr id="13" name="Straight Connector 12">
            <a:extLst>
              <a:ext uri="{FF2B5EF4-FFF2-40B4-BE49-F238E27FC236}">
                <a16:creationId xmlns:a16="http://schemas.microsoft.com/office/drawing/2014/main" id="{4428270D-F891-4567-8B12-9259CF6E6739}"/>
              </a:ext>
            </a:extLst>
          </p:cNvPr>
          <p:cNvCxnSpPr/>
          <p:nvPr/>
        </p:nvCxnSpPr>
        <p:spPr>
          <a:xfrm rot="10800000">
            <a:off x="1524000" y="5083175"/>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918" name="Rectangle 13">
            <a:extLst>
              <a:ext uri="{FF2B5EF4-FFF2-40B4-BE49-F238E27FC236}">
                <a16:creationId xmlns:a16="http://schemas.microsoft.com/office/drawing/2014/main" id="{35AB66F9-4ACB-4133-972E-546C28B4D976}"/>
              </a:ext>
            </a:extLst>
          </p:cNvPr>
          <p:cNvSpPr>
            <a:spLocks noChangeArrowheads="1"/>
          </p:cNvSpPr>
          <p:nvPr/>
        </p:nvSpPr>
        <p:spPr bwMode="auto">
          <a:xfrm>
            <a:off x="3352800" y="5257800"/>
            <a:ext cx="2208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Behaviour </a:t>
            </a:r>
            <a:r>
              <a:rPr lang="en-US" altLang="en-US" sz="2800">
                <a:solidFill>
                  <a:srgbClr val="1E00AA"/>
                </a:solidFill>
                <a:latin typeface="Kruti Dev 010" pitchFamily="2" charset="0"/>
              </a:rPr>
              <a:t>O;ogkj</a:t>
            </a:r>
          </a:p>
          <a:p>
            <a:pPr eaLnBrk="1" hangingPunct="1"/>
            <a:r>
              <a:rPr lang="en-US" altLang="en-US" sz="2000"/>
              <a:t>Human</a:t>
            </a:r>
            <a:r>
              <a:rPr lang="en-US" altLang="en-US" sz="2800"/>
              <a:t> </a:t>
            </a:r>
            <a:r>
              <a:rPr lang="en-US" altLang="en-US" sz="2800">
                <a:solidFill>
                  <a:srgbClr val="1E00AA"/>
                </a:solidFill>
                <a:latin typeface="Kruti Dev 010" pitchFamily="2" charset="0"/>
              </a:rPr>
              <a:t>ekuo</a:t>
            </a:r>
          </a:p>
        </p:txBody>
      </p:sp>
      <p:sp>
        <p:nvSpPr>
          <p:cNvPr id="79919" name="Rectangle 14">
            <a:extLst>
              <a:ext uri="{FF2B5EF4-FFF2-40B4-BE49-F238E27FC236}">
                <a16:creationId xmlns:a16="http://schemas.microsoft.com/office/drawing/2014/main" id="{3881A53E-8B50-4F60-AB0F-53AD375D27E6}"/>
              </a:ext>
            </a:extLst>
          </p:cNvPr>
          <p:cNvSpPr>
            <a:spLocks noChangeArrowheads="1"/>
          </p:cNvSpPr>
          <p:nvPr/>
        </p:nvSpPr>
        <p:spPr bwMode="auto">
          <a:xfrm>
            <a:off x="5638800" y="5257800"/>
            <a:ext cx="18875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Work </a:t>
            </a:r>
            <a:r>
              <a:rPr lang="en-US" altLang="en-US" sz="2800">
                <a:solidFill>
                  <a:srgbClr val="1E00AA"/>
                </a:solidFill>
                <a:latin typeface="Kruti Dev 010" pitchFamily="2" charset="0"/>
              </a:rPr>
              <a:t>dk;Z</a:t>
            </a:r>
          </a:p>
          <a:p>
            <a:pPr eaLnBrk="1" hangingPunct="1"/>
            <a:endParaRPr lang="en-US" altLang="en-US" sz="600"/>
          </a:p>
          <a:p>
            <a:pPr eaLnBrk="1" hangingPunct="1"/>
            <a:r>
              <a:rPr lang="en-US" altLang="en-US" sz="2000"/>
              <a:t>Rest of Nature</a:t>
            </a:r>
          </a:p>
          <a:p>
            <a:pPr eaLnBrk="1" hangingPunct="1"/>
            <a:r>
              <a:rPr lang="en-US" altLang="en-US" sz="2800">
                <a:solidFill>
                  <a:srgbClr val="1E00AA"/>
                </a:solidFill>
                <a:latin typeface="Kruti Dev 010" pitchFamily="2" charset="0"/>
              </a:rPr>
              <a:t>euq";srj iz—fr</a:t>
            </a:r>
          </a:p>
        </p:txBody>
      </p:sp>
      <p:cxnSp>
        <p:nvCxnSpPr>
          <p:cNvPr id="15" name="Straight Connector 14">
            <a:extLst>
              <a:ext uri="{FF2B5EF4-FFF2-40B4-BE49-F238E27FC236}">
                <a16:creationId xmlns:a16="http://schemas.microsoft.com/office/drawing/2014/main" id="{60EB6E91-8B3E-439F-B73E-B53407440EAA}"/>
              </a:ext>
            </a:extLst>
          </p:cNvPr>
          <p:cNvCxnSpPr/>
          <p:nvPr/>
        </p:nvCxnSpPr>
        <p:spPr>
          <a:xfrm rot="10800000">
            <a:off x="1524000" y="147955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628E01-742D-414C-805A-02DF4BA391B5}"/>
              </a:ext>
            </a:extLst>
          </p:cNvPr>
          <p:cNvCxnSpPr/>
          <p:nvPr/>
        </p:nvCxnSpPr>
        <p:spPr>
          <a:xfrm rot="10800000">
            <a:off x="1524000" y="57245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922" name="Rectangle 10">
            <a:extLst>
              <a:ext uri="{FF2B5EF4-FFF2-40B4-BE49-F238E27FC236}">
                <a16:creationId xmlns:a16="http://schemas.microsoft.com/office/drawing/2014/main" id="{4425B950-FBC2-4956-BFB0-C74ECF958E29}"/>
              </a:ext>
            </a:extLst>
          </p:cNvPr>
          <p:cNvSpPr>
            <a:spLocks noChangeArrowheads="1"/>
          </p:cNvSpPr>
          <p:nvPr/>
        </p:nvSpPr>
        <p:spPr bwMode="auto">
          <a:xfrm>
            <a:off x="1524000" y="5715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Other  </a:t>
            </a:r>
            <a:r>
              <a:rPr lang="en-US" altLang="en-US" sz="2800">
                <a:solidFill>
                  <a:srgbClr val="1E00AA"/>
                </a:solidFill>
                <a:latin typeface="Kruti Dev 010" pitchFamily="2" charset="0"/>
              </a:rPr>
              <a:t>nwljk</a:t>
            </a:r>
            <a:endParaRPr lang="en-US" altLang="en-US" sz="2000"/>
          </a:p>
        </p:txBody>
      </p:sp>
      <p:sp>
        <p:nvSpPr>
          <p:cNvPr id="79923" name="Rectangle 14">
            <a:extLst>
              <a:ext uri="{FF2B5EF4-FFF2-40B4-BE49-F238E27FC236}">
                <a16:creationId xmlns:a16="http://schemas.microsoft.com/office/drawing/2014/main" id="{51E7ABE9-36CE-426B-8956-374B9F407F6C}"/>
              </a:ext>
            </a:extLst>
          </p:cNvPr>
          <p:cNvSpPr>
            <a:spLocks noChangeArrowheads="1"/>
          </p:cNvSpPr>
          <p:nvPr/>
        </p:nvSpPr>
        <p:spPr bwMode="auto">
          <a:xfrm>
            <a:off x="7696200" y="5294313"/>
            <a:ext cx="304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Participation </a:t>
            </a:r>
            <a:r>
              <a:rPr lang="en-US" altLang="en-US" sz="2800">
                <a:solidFill>
                  <a:srgbClr val="1E00AA"/>
                </a:solidFill>
                <a:latin typeface="Kruti Dev 010" pitchFamily="2" charset="0"/>
              </a:rPr>
              <a:t>Òkxhnkjh</a:t>
            </a:r>
            <a:endParaRPr lang="en-US" altLang="en-US" sz="2800"/>
          </a:p>
          <a:p>
            <a:pPr eaLnBrk="1" hangingPunct="1"/>
            <a:r>
              <a:rPr lang="en-US" altLang="en-US" sz="2000"/>
              <a:t>in larger Order </a:t>
            </a:r>
            <a:r>
              <a:rPr lang="en-US" altLang="en-US" sz="2800">
                <a:solidFill>
                  <a:srgbClr val="1E00AA"/>
                </a:solidFill>
                <a:latin typeface="Kruti Dev 010" pitchFamily="2" charset="0"/>
              </a:rPr>
              <a:t>O;oLFkk esa</a:t>
            </a:r>
          </a:p>
        </p:txBody>
      </p:sp>
      <p:sp>
        <p:nvSpPr>
          <p:cNvPr id="25" name="Oval 5">
            <a:extLst>
              <a:ext uri="{FF2B5EF4-FFF2-40B4-BE49-F238E27FC236}">
                <a16:creationId xmlns:a16="http://schemas.microsoft.com/office/drawing/2014/main" id="{1E518750-04DF-4DA5-AAF2-F01EA3B47BB7}"/>
              </a:ext>
            </a:extLst>
          </p:cNvPr>
          <p:cNvSpPr/>
          <p:nvPr/>
        </p:nvSpPr>
        <p:spPr bwMode="auto">
          <a:xfrm>
            <a:off x="7696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B1</a:t>
            </a:r>
          </a:p>
        </p:txBody>
      </p:sp>
      <p:sp>
        <p:nvSpPr>
          <p:cNvPr id="26" name="Oval 5">
            <a:extLst>
              <a:ext uri="{FF2B5EF4-FFF2-40B4-BE49-F238E27FC236}">
                <a16:creationId xmlns:a16="http://schemas.microsoft.com/office/drawing/2014/main" id="{59165A8B-98D1-44F0-8EBA-0828BA64DC9C}"/>
              </a:ext>
            </a:extLst>
          </p:cNvPr>
          <p:cNvSpPr/>
          <p:nvPr/>
        </p:nvSpPr>
        <p:spPr bwMode="auto">
          <a:xfrm>
            <a:off x="7696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B2</a:t>
            </a:r>
          </a:p>
        </p:txBody>
      </p:sp>
      <p:sp>
        <p:nvSpPr>
          <p:cNvPr id="79926" name="Rectangle 8">
            <a:extLst>
              <a:ext uri="{FF2B5EF4-FFF2-40B4-BE49-F238E27FC236}">
                <a16:creationId xmlns:a16="http://schemas.microsoft.com/office/drawing/2014/main" id="{6F8EE83E-64FF-476B-BA9E-0FD210256DE1}"/>
              </a:ext>
            </a:extLst>
          </p:cNvPr>
          <p:cNvSpPr>
            <a:spLocks noChangeArrowheads="1"/>
          </p:cNvSpPr>
          <p:nvPr/>
        </p:nvSpPr>
        <p:spPr bwMode="auto">
          <a:xfrm>
            <a:off x="1482725" y="381000"/>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Space </a:t>
            </a:r>
            <a:r>
              <a:rPr lang="en-US" altLang="en-US" sz="2800">
                <a:solidFill>
                  <a:srgbClr val="1E00AA"/>
                </a:solidFill>
                <a:latin typeface="Kruti Dev 010" pitchFamily="2" charset="0"/>
              </a:rPr>
              <a:t>“kwU;</a:t>
            </a:r>
          </a:p>
        </p:txBody>
      </p:sp>
      <p:grpSp>
        <p:nvGrpSpPr>
          <p:cNvPr id="79927" name="Group 41">
            <a:extLst>
              <a:ext uri="{FF2B5EF4-FFF2-40B4-BE49-F238E27FC236}">
                <a16:creationId xmlns:a16="http://schemas.microsoft.com/office/drawing/2014/main" id="{C42E609B-DC95-4D43-85A6-C551C0B61D49}"/>
              </a:ext>
            </a:extLst>
          </p:cNvPr>
          <p:cNvGrpSpPr>
            <a:grpSpLocks/>
          </p:cNvGrpSpPr>
          <p:nvPr/>
        </p:nvGrpSpPr>
        <p:grpSpPr bwMode="auto">
          <a:xfrm>
            <a:off x="4038600" y="5029200"/>
            <a:ext cx="4268788" cy="423863"/>
            <a:chOff x="2514600" y="4986670"/>
            <a:chExt cx="4267994" cy="423530"/>
          </a:xfrm>
        </p:grpSpPr>
        <p:cxnSp>
          <p:nvCxnSpPr>
            <p:cNvPr id="21" name="Straight Connector 20">
              <a:extLst>
                <a:ext uri="{FF2B5EF4-FFF2-40B4-BE49-F238E27FC236}">
                  <a16:creationId xmlns:a16="http://schemas.microsoft.com/office/drawing/2014/main" id="{4DC03BC9-8B9D-4FC3-A97E-11531CD04F79}"/>
                </a:ext>
              </a:extLst>
            </p:cNvPr>
            <p:cNvCxnSpPr/>
            <p:nvPr/>
          </p:nvCxnSpPr>
          <p:spPr>
            <a:xfrm rot="5400000">
              <a:off x="4457407" y="5295990"/>
              <a:ext cx="22842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DABA273-3889-4A73-9DFE-1B2BAB554AA7}"/>
                </a:ext>
              </a:extLst>
            </p:cNvPr>
            <p:cNvCxnSpPr/>
            <p:nvPr/>
          </p:nvCxnSpPr>
          <p:spPr>
            <a:xfrm rot="5400000">
              <a:off x="6667590" y="5295196"/>
              <a:ext cx="228420" cy="1588"/>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BC8C60-3167-4422-9A94-99C46F4E72B5}"/>
                </a:ext>
              </a:extLst>
            </p:cNvPr>
            <p:cNvCxnSpPr/>
            <p:nvPr/>
          </p:nvCxnSpPr>
          <p:spPr>
            <a:xfrm rot="5400000">
              <a:off x="2401184" y="5295196"/>
              <a:ext cx="228420" cy="1588"/>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5CC6636-F9F5-4783-87DE-22EDACCC674B}"/>
                </a:ext>
              </a:extLst>
            </p:cNvPr>
            <p:cNvCxnSpPr/>
            <p:nvPr/>
          </p:nvCxnSpPr>
          <p:spPr>
            <a:xfrm>
              <a:off x="2514600" y="5181780"/>
              <a:ext cx="4266406" cy="15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B038BA-2E68-4B21-B266-C85C65CFDB57}"/>
                </a:ext>
              </a:extLst>
            </p:cNvPr>
            <p:cNvCxnSpPr/>
            <p:nvPr/>
          </p:nvCxnSpPr>
          <p:spPr>
            <a:xfrm rot="5400000">
              <a:off x="3483646" y="5084225"/>
              <a:ext cx="19511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669F41A3-58A8-4311-BB0D-423584F53E42}"/>
              </a:ext>
            </a:extLst>
          </p:cNvPr>
          <p:cNvCxnSpPr/>
          <p:nvPr/>
        </p:nvCxnSpPr>
        <p:spPr>
          <a:xfrm>
            <a:off x="4114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B7114C2-ACF9-4256-978D-D58F01CB01EF}"/>
              </a:ext>
            </a:extLst>
          </p:cNvPr>
          <p:cNvCxnSpPr/>
          <p:nvPr/>
        </p:nvCxnSpPr>
        <p:spPr>
          <a:xfrm>
            <a:off x="6075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447EE8-619D-4193-84F1-6859AFD5BC77}"/>
              </a:ext>
            </a:extLst>
          </p:cNvPr>
          <p:cNvCxnSpPr/>
          <p:nvPr/>
        </p:nvCxnSpPr>
        <p:spPr>
          <a:xfrm rot="16200000" flipH="1">
            <a:off x="5621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C6F671-9315-4C73-ABB3-2C35EAC46AC2}"/>
              </a:ext>
            </a:extLst>
          </p:cNvPr>
          <p:cNvCxnSpPr/>
          <p:nvPr/>
        </p:nvCxnSpPr>
        <p:spPr>
          <a:xfrm rot="10800000" flipV="1">
            <a:off x="5791200" y="32766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1D1E9F-E72D-4A9C-9AD9-A79494F1EA38}"/>
              </a:ext>
            </a:extLst>
          </p:cNvPr>
          <p:cNvCxnSpPr/>
          <p:nvPr/>
        </p:nvCxnSpPr>
        <p:spPr>
          <a:xfrm rot="10800000">
            <a:off x="1524000" y="7620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1">
            <a:extLst>
              <a:ext uri="{FF2B5EF4-FFF2-40B4-BE49-F238E27FC236}">
                <a16:creationId xmlns:a16="http://schemas.microsoft.com/office/drawing/2014/main" id="{C325A2AF-4E2C-41B6-B585-3644E50E0EB8}"/>
              </a:ext>
            </a:extLst>
          </p:cNvPr>
          <p:cNvSpPr txBox="1">
            <a:spLocks noChangeArrowheads="1"/>
          </p:cNvSpPr>
          <p:nvPr/>
        </p:nvSpPr>
        <p:spPr bwMode="auto">
          <a:xfrm>
            <a:off x="3886200" y="6564313"/>
            <a:ext cx="614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FF0000"/>
                </a:solidFill>
                <a:ea typeface="Times New Roman" panose="02020603050405020304" pitchFamily="18" charset="0"/>
                <a:cs typeface="Arial" panose="020B0604020202020204" pitchFamily="34" charset="0"/>
              </a:rPr>
              <a:t>Note: We explore these activities in detail in UHV-III</a:t>
            </a:r>
            <a:endParaRPr lang="en-IN" altLang="en-US" dirty="0">
              <a:solidFill>
                <a:srgbClr val="FF0000"/>
              </a:solidFill>
              <a:ea typeface="Times New Roman" panose="02020603050405020304" pitchFamily="18" charset="0"/>
              <a:cs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064B464-0BA2-4114-9F67-98DED812901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Deluded Self: Imagination on basis of Sensation &amp; Preconditioning</a:t>
            </a:r>
          </a:p>
        </p:txBody>
      </p:sp>
      <p:graphicFrame>
        <p:nvGraphicFramePr>
          <p:cNvPr id="3" name="Table 2">
            <a:extLst>
              <a:ext uri="{FF2B5EF4-FFF2-40B4-BE49-F238E27FC236}">
                <a16:creationId xmlns:a16="http://schemas.microsoft.com/office/drawing/2014/main" id="{64E00FD4-1F41-40BA-8786-39A9DE34D864}"/>
              </a:ext>
            </a:extLst>
          </p:cNvPr>
          <p:cNvGraphicFramePr>
            <a:graphicFrameLocks noGrp="1"/>
          </p:cNvGraphicFramePr>
          <p:nvPr/>
        </p:nvGraphicFramePr>
        <p:xfrm>
          <a:off x="2133600" y="762000"/>
          <a:ext cx="8534400" cy="4433063"/>
        </p:xfrm>
        <a:graphic>
          <a:graphicData uri="http://schemas.openxmlformats.org/drawingml/2006/table">
            <a:tbl>
              <a:tblPr/>
              <a:tblGrid>
                <a:gridCol w="391957">
                  <a:extLst>
                    <a:ext uri="{9D8B030D-6E8A-4147-A177-3AD203B41FA5}">
                      <a16:colId xmlns:a16="http://schemas.microsoft.com/office/drawing/2014/main" val="20000"/>
                    </a:ext>
                  </a:extLst>
                </a:gridCol>
                <a:gridCol w="1608276">
                  <a:extLst>
                    <a:ext uri="{9D8B030D-6E8A-4147-A177-3AD203B41FA5}">
                      <a16:colId xmlns:a16="http://schemas.microsoft.com/office/drawing/2014/main" val="20001"/>
                    </a:ext>
                  </a:extLst>
                </a:gridCol>
                <a:gridCol w="2000233">
                  <a:extLst>
                    <a:ext uri="{9D8B030D-6E8A-4147-A177-3AD203B41FA5}">
                      <a16:colId xmlns:a16="http://schemas.microsoft.com/office/drawing/2014/main" val="20002"/>
                    </a:ext>
                  </a:extLst>
                </a:gridCol>
                <a:gridCol w="2266967">
                  <a:extLst>
                    <a:ext uri="{9D8B030D-6E8A-4147-A177-3AD203B41FA5}">
                      <a16:colId xmlns:a16="http://schemas.microsoft.com/office/drawing/2014/main" val="20003"/>
                    </a:ext>
                  </a:extLst>
                </a:gridCol>
                <a:gridCol w="2266967">
                  <a:extLst>
                    <a:ext uri="{9D8B030D-6E8A-4147-A177-3AD203B41FA5}">
                      <a16:colId xmlns:a16="http://schemas.microsoft.com/office/drawing/2014/main" val="20004"/>
                    </a:ext>
                  </a:extLst>
                </a:gridCol>
              </a:tblGrid>
              <a:tr h="714000">
                <a:tc>
                  <a:txBody>
                    <a:bodyPr/>
                    <a:lstStyle/>
                    <a:p>
                      <a:pPr marL="0" marR="0">
                        <a:spcBef>
                          <a:spcPts val="0"/>
                        </a:spcBef>
                        <a:spcAft>
                          <a:spcPts val="0"/>
                        </a:spcAft>
                      </a:pPr>
                      <a:endParaRPr lang="en-US" sz="1800" b="1" dirty="0">
                        <a:latin typeface="Times New Roman"/>
                        <a:ea typeface="Times New Roman"/>
                      </a:endParaRPr>
                    </a:p>
                  </a:txBody>
                  <a:tcPr marL="68573" marR="685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73" marR="6857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4000">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Authentication</a:t>
                      </a:r>
                    </a:p>
                    <a:p>
                      <a:pPr marL="0" algn="l" defTabSz="914400" rtl="0" eaLnBrk="1" latinLnBrk="0" hangingPunct="1"/>
                      <a:r>
                        <a:rPr lang="en-US" sz="2400" b="1" kern="1200" dirty="0" err="1">
                          <a:solidFill>
                            <a:schemeClr val="bg1">
                              <a:lumMod val="95000"/>
                            </a:schemeClr>
                          </a:solidFill>
                          <a:latin typeface="Kruti Dev 010"/>
                          <a:ea typeface="Times New Roman"/>
                          <a:cs typeface="Arial"/>
                        </a:rPr>
                        <a:t>Áek.k</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Calibri"/>
                        </a:rPr>
                        <a:t>Realization</a:t>
                      </a:r>
                      <a:r>
                        <a:rPr lang="en-US" sz="1200" b="1" dirty="0">
                          <a:solidFill>
                            <a:schemeClr val="bg1">
                              <a:lumMod val="95000"/>
                            </a:schemeClr>
                          </a:solidFill>
                          <a:latin typeface="Calibri"/>
                          <a:ea typeface="Calibri"/>
                        </a:rPr>
                        <a:t> </a:t>
                      </a: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vuqHko</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6444">
                <a:tc>
                  <a:txBody>
                    <a:bodyPr/>
                    <a:lstStyle/>
                    <a:p>
                      <a:r>
                        <a:rPr lang="en-US" sz="2000" b="1" dirty="0">
                          <a:latin typeface="Arial"/>
                          <a:ea typeface="Calibri"/>
                        </a:rPr>
                        <a:t>2.</a:t>
                      </a:r>
                      <a:r>
                        <a:rPr lang="en-US" sz="1200" b="1" dirty="0">
                          <a:latin typeface="Calibri"/>
                          <a:ea typeface="Calibri"/>
                        </a:rPr>
                        <a:t> </a:t>
                      </a: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Determination</a:t>
                      </a:r>
                    </a:p>
                    <a:p>
                      <a:r>
                        <a:rPr lang="en-US" sz="2400" b="1" kern="1200" dirty="0" err="1">
                          <a:solidFill>
                            <a:schemeClr val="bg1">
                              <a:lumMod val="95000"/>
                            </a:schemeClr>
                          </a:solidFill>
                          <a:latin typeface="Kruti Dev 010"/>
                          <a:ea typeface="Times New Roman"/>
                          <a:cs typeface="Arial"/>
                        </a:rPr>
                        <a:t>ladYi</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Times New Roman"/>
                        </a:rPr>
                        <a:t>Understanding</a:t>
                      </a:r>
                      <a:endParaRPr lang="en-US" sz="1800" b="1" dirty="0">
                        <a:solidFill>
                          <a:schemeClr val="bg1">
                            <a:lumMod val="95000"/>
                          </a:schemeClr>
                        </a:solidFill>
                        <a:latin typeface="Times New Roman"/>
                        <a:ea typeface="Times New Roman"/>
                      </a:endParaRP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cks</a:t>
                      </a:r>
                      <a:r>
                        <a:rPr lang="en-US" sz="2400" b="1" kern="1200" dirty="0">
                          <a:solidFill>
                            <a:schemeClr val="bg1">
                              <a:lumMod val="95000"/>
                            </a:schemeClr>
                          </a:solidFill>
                          <a:latin typeface="Kruti Dev 010"/>
                          <a:ea typeface="Times New Roman"/>
                          <a:cs typeface="Arial"/>
                        </a:rPr>
                        <a:t>/k</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7716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lumMod val="95000"/>
                            </a:schemeClr>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lumMod val="95000"/>
                            </a:schemeClr>
                          </a:solidFill>
                          <a:latin typeface="Kruti Dev 010"/>
                          <a:ea typeface="Times New Roman"/>
                          <a:cs typeface="Arial"/>
                        </a:rPr>
                        <a:t>fparu</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04723">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1800" b="1" kern="1200" dirty="0">
                          <a:solidFill>
                            <a:srgbClr val="FF0000"/>
                          </a:solidFill>
                          <a:latin typeface="Arial"/>
                          <a:ea typeface="Times New Roman"/>
                          <a:cs typeface="+mn-cs"/>
                        </a:rPr>
                        <a:t>Unguided</a:t>
                      </a:r>
                      <a:r>
                        <a:rPr lang="en-US" sz="1800" b="1" kern="1200" dirty="0">
                          <a:solidFill>
                            <a:schemeClr val="tx1"/>
                          </a:solidFill>
                          <a:latin typeface="Arial"/>
                          <a:ea typeface="Times New Roman"/>
                          <a:cs typeface="+mn-cs"/>
                        </a:rPr>
                        <a:t> Senses, Consumption, Profit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4000">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Arial"/>
                          <a:ea typeface="Times New Roman"/>
                          <a:cs typeface="+mn-cs"/>
                        </a:rPr>
                        <a:t>Unguided</a:t>
                      </a:r>
                      <a:r>
                        <a:rPr lang="en-US" sz="2000" b="1" kern="1200" dirty="0">
                          <a:solidFill>
                            <a:schemeClr val="tx1"/>
                          </a:solidFill>
                          <a:latin typeface="Arial"/>
                          <a:ea typeface="Times New Roman"/>
                          <a:cs typeface="+mn-cs"/>
                        </a:rPr>
                        <a:t> Sensation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0940" name="Rectangle 8">
            <a:extLst>
              <a:ext uri="{FF2B5EF4-FFF2-40B4-BE49-F238E27FC236}">
                <a16:creationId xmlns:a16="http://schemas.microsoft.com/office/drawing/2014/main" id="{CDB3559A-81EE-4BD8-989D-96FD6E6004DC}"/>
              </a:ext>
            </a:extLst>
          </p:cNvPr>
          <p:cNvSpPr>
            <a:spLocks noChangeArrowheads="1"/>
          </p:cNvSpPr>
          <p:nvPr/>
        </p:nvSpPr>
        <p:spPr bwMode="auto">
          <a:xfrm rot="-5400000">
            <a:off x="1508126" y="1976437"/>
            <a:ext cx="766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Self  </a:t>
            </a:r>
          </a:p>
          <a:p>
            <a:pPr eaLnBrk="1" hangingPunct="1"/>
            <a:r>
              <a:rPr lang="en-US" altLang="en-US" sz="2800">
                <a:solidFill>
                  <a:srgbClr val="1E00AA"/>
                </a:solidFill>
                <a:latin typeface="Kruti Dev 010" pitchFamily="2" charset="0"/>
              </a:rPr>
              <a:t>eSa</a:t>
            </a:r>
            <a:r>
              <a:rPr lang="en-US" altLang="en-US" sz="2400">
                <a:latin typeface="Kruti Dev 010" pitchFamily="2" charset="0"/>
              </a:rPr>
              <a:t> </a:t>
            </a:r>
            <a:endParaRPr lang="en-US" altLang="en-US" sz="2000"/>
          </a:p>
        </p:txBody>
      </p:sp>
      <p:sp>
        <p:nvSpPr>
          <p:cNvPr id="80941" name="Rectangle 10">
            <a:extLst>
              <a:ext uri="{FF2B5EF4-FFF2-40B4-BE49-F238E27FC236}">
                <a16:creationId xmlns:a16="http://schemas.microsoft.com/office/drawing/2014/main" id="{9C3B73E0-C46C-42CA-A08D-484E9929DA7B}"/>
              </a:ext>
            </a:extLst>
          </p:cNvPr>
          <p:cNvSpPr>
            <a:spLocks noChangeArrowheads="1"/>
          </p:cNvSpPr>
          <p:nvPr/>
        </p:nvSpPr>
        <p:spPr bwMode="auto">
          <a:xfrm>
            <a:off x="1524000" y="51054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Body </a:t>
            </a:r>
            <a:r>
              <a:rPr lang="en-US" altLang="en-US" sz="2800">
                <a:solidFill>
                  <a:srgbClr val="1E00AA"/>
                </a:solidFill>
                <a:latin typeface="Kruti Dev 010" pitchFamily="2" charset="0"/>
              </a:rPr>
              <a:t>'kjhj</a:t>
            </a:r>
            <a:r>
              <a:rPr lang="en-US" altLang="en-US" sz="2400">
                <a:latin typeface="Kruti Dev 010" pitchFamily="2" charset="0"/>
              </a:rPr>
              <a:t> </a:t>
            </a:r>
            <a:endParaRPr lang="en-US" altLang="en-US" sz="2000"/>
          </a:p>
        </p:txBody>
      </p:sp>
      <p:cxnSp>
        <p:nvCxnSpPr>
          <p:cNvPr id="13" name="Straight Connector 12">
            <a:extLst>
              <a:ext uri="{FF2B5EF4-FFF2-40B4-BE49-F238E27FC236}">
                <a16:creationId xmlns:a16="http://schemas.microsoft.com/office/drawing/2014/main" id="{5687AF86-CE44-42F7-BDFD-0A3AC976BA3F}"/>
              </a:ext>
            </a:extLst>
          </p:cNvPr>
          <p:cNvCxnSpPr/>
          <p:nvPr/>
        </p:nvCxnSpPr>
        <p:spPr>
          <a:xfrm rot="10800000">
            <a:off x="1524000" y="5083175"/>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943" name="Rectangle 13">
            <a:extLst>
              <a:ext uri="{FF2B5EF4-FFF2-40B4-BE49-F238E27FC236}">
                <a16:creationId xmlns:a16="http://schemas.microsoft.com/office/drawing/2014/main" id="{1CF0C147-F9E1-4636-8F6D-A91C8BD38860}"/>
              </a:ext>
            </a:extLst>
          </p:cNvPr>
          <p:cNvSpPr>
            <a:spLocks noChangeArrowheads="1"/>
          </p:cNvSpPr>
          <p:nvPr/>
        </p:nvSpPr>
        <p:spPr bwMode="auto">
          <a:xfrm>
            <a:off x="3352800" y="5257800"/>
            <a:ext cx="2208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Behaviour </a:t>
            </a:r>
            <a:r>
              <a:rPr lang="en-US" altLang="en-US" sz="2800">
                <a:solidFill>
                  <a:srgbClr val="1E00AA"/>
                </a:solidFill>
                <a:latin typeface="Kruti Dev 010" pitchFamily="2" charset="0"/>
              </a:rPr>
              <a:t>O;ogkj</a:t>
            </a:r>
          </a:p>
          <a:p>
            <a:pPr eaLnBrk="1" hangingPunct="1"/>
            <a:r>
              <a:rPr lang="en-US" altLang="en-US" sz="2000"/>
              <a:t>Human</a:t>
            </a:r>
            <a:r>
              <a:rPr lang="en-US" altLang="en-US" sz="2800"/>
              <a:t> </a:t>
            </a:r>
            <a:r>
              <a:rPr lang="en-US" altLang="en-US" sz="2800">
                <a:solidFill>
                  <a:srgbClr val="1E00AA"/>
                </a:solidFill>
                <a:latin typeface="Kruti Dev 010" pitchFamily="2" charset="0"/>
              </a:rPr>
              <a:t>ekuo</a:t>
            </a:r>
          </a:p>
        </p:txBody>
      </p:sp>
      <p:sp>
        <p:nvSpPr>
          <p:cNvPr id="80944" name="Rectangle 14">
            <a:extLst>
              <a:ext uri="{FF2B5EF4-FFF2-40B4-BE49-F238E27FC236}">
                <a16:creationId xmlns:a16="http://schemas.microsoft.com/office/drawing/2014/main" id="{0AC20AC4-9F5E-428D-974B-5FA0B39AEAB4}"/>
              </a:ext>
            </a:extLst>
          </p:cNvPr>
          <p:cNvSpPr>
            <a:spLocks noChangeArrowheads="1"/>
          </p:cNvSpPr>
          <p:nvPr/>
        </p:nvSpPr>
        <p:spPr bwMode="auto">
          <a:xfrm>
            <a:off x="5638800" y="5257800"/>
            <a:ext cx="18875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Work </a:t>
            </a:r>
            <a:r>
              <a:rPr lang="en-US" altLang="en-US" sz="2800">
                <a:solidFill>
                  <a:srgbClr val="1E00AA"/>
                </a:solidFill>
                <a:latin typeface="Kruti Dev 010" pitchFamily="2" charset="0"/>
              </a:rPr>
              <a:t>dk;Z</a:t>
            </a:r>
          </a:p>
          <a:p>
            <a:pPr eaLnBrk="1" hangingPunct="1"/>
            <a:endParaRPr lang="en-US" altLang="en-US" sz="600"/>
          </a:p>
          <a:p>
            <a:pPr eaLnBrk="1" hangingPunct="1"/>
            <a:r>
              <a:rPr lang="en-US" altLang="en-US" sz="2000"/>
              <a:t>Rest of Nature</a:t>
            </a:r>
          </a:p>
          <a:p>
            <a:pPr eaLnBrk="1" hangingPunct="1"/>
            <a:r>
              <a:rPr lang="en-US" altLang="en-US" sz="2800">
                <a:solidFill>
                  <a:srgbClr val="1E00AA"/>
                </a:solidFill>
                <a:latin typeface="Kruti Dev 010" pitchFamily="2" charset="0"/>
              </a:rPr>
              <a:t>euq";srj iz—fr</a:t>
            </a:r>
          </a:p>
        </p:txBody>
      </p:sp>
      <p:cxnSp>
        <p:nvCxnSpPr>
          <p:cNvPr id="15" name="Straight Connector 14">
            <a:extLst>
              <a:ext uri="{FF2B5EF4-FFF2-40B4-BE49-F238E27FC236}">
                <a16:creationId xmlns:a16="http://schemas.microsoft.com/office/drawing/2014/main" id="{23C20CE4-0DB5-45BB-9BF7-2D7B0853479C}"/>
              </a:ext>
            </a:extLst>
          </p:cNvPr>
          <p:cNvCxnSpPr/>
          <p:nvPr/>
        </p:nvCxnSpPr>
        <p:spPr>
          <a:xfrm rot="10800000">
            <a:off x="1524000" y="147955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463E9-E2E2-41FB-B35A-7597FAEFE860}"/>
              </a:ext>
            </a:extLst>
          </p:cNvPr>
          <p:cNvCxnSpPr/>
          <p:nvPr/>
        </p:nvCxnSpPr>
        <p:spPr>
          <a:xfrm rot="10800000">
            <a:off x="1524000" y="57245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947" name="Rectangle 10">
            <a:extLst>
              <a:ext uri="{FF2B5EF4-FFF2-40B4-BE49-F238E27FC236}">
                <a16:creationId xmlns:a16="http://schemas.microsoft.com/office/drawing/2014/main" id="{F9A7F60A-27AA-48E0-8207-DECEECA1A85F}"/>
              </a:ext>
            </a:extLst>
          </p:cNvPr>
          <p:cNvSpPr>
            <a:spLocks noChangeArrowheads="1"/>
          </p:cNvSpPr>
          <p:nvPr/>
        </p:nvSpPr>
        <p:spPr bwMode="auto">
          <a:xfrm>
            <a:off x="1524000" y="5715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Other  </a:t>
            </a:r>
            <a:r>
              <a:rPr lang="en-US" altLang="en-US" sz="2800">
                <a:solidFill>
                  <a:srgbClr val="1E00AA"/>
                </a:solidFill>
                <a:latin typeface="Kruti Dev 010" pitchFamily="2" charset="0"/>
              </a:rPr>
              <a:t>nwljk</a:t>
            </a:r>
            <a:endParaRPr lang="en-US" altLang="en-US" sz="2000"/>
          </a:p>
        </p:txBody>
      </p:sp>
      <p:sp>
        <p:nvSpPr>
          <p:cNvPr id="25" name="Oval 5">
            <a:extLst>
              <a:ext uri="{FF2B5EF4-FFF2-40B4-BE49-F238E27FC236}">
                <a16:creationId xmlns:a16="http://schemas.microsoft.com/office/drawing/2014/main" id="{7A0405F3-D6FA-4369-836B-B1D175EA5CFF}"/>
              </a:ext>
            </a:extLst>
          </p:cNvPr>
          <p:cNvSpPr/>
          <p:nvPr/>
        </p:nvSpPr>
        <p:spPr bwMode="auto">
          <a:xfrm>
            <a:off x="7696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lumMod val="50000"/>
                  </a:schemeClr>
                </a:solidFill>
              </a:rPr>
              <a:t>B1</a:t>
            </a:r>
          </a:p>
        </p:txBody>
      </p:sp>
      <p:sp>
        <p:nvSpPr>
          <p:cNvPr id="26" name="Oval 5">
            <a:extLst>
              <a:ext uri="{FF2B5EF4-FFF2-40B4-BE49-F238E27FC236}">
                <a16:creationId xmlns:a16="http://schemas.microsoft.com/office/drawing/2014/main" id="{4D4C0385-3114-4AED-98A8-80E86001C32D}"/>
              </a:ext>
            </a:extLst>
          </p:cNvPr>
          <p:cNvSpPr/>
          <p:nvPr/>
        </p:nvSpPr>
        <p:spPr bwMode="auto">
          <a:xfrm>
            <a:off x="7696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B2</a:t>
            </a:r>
          </a:p>
        </p:txBody>
      </p:sp>
      <p:grpSp>
        <p:nvGrpSpPr>
          <p:cNvPr id="80950" name="Group 41">
            <a:extLst>
              <a:ext uri="{FF2B5EF4-FFF2-40B4-BE49-F238E27FC236}">
                <a16:creationId xmlns:a16="http://schemas.microsoft.com/office/drawing/2014/main" id="{B35A05F3-A6E6-426F-BC47-8E7B2082B968}"/>
              </a:ext>
            </a:extLst>
          </p:cNvPr>
          <p:cNvGrpSpPr>
            <a:grpSpLocks/>
          </p:cNvGrpSpPr>
          <p:nvPr/>
        </p:nvGrpSpPr>
        <p:grpSpPr bwMode="auto">
          <a:xfrm>
            <a:off x="3960813" y="5029200"/>
            <a:ext cx="2135187" cy="423863"/>
            <a:chOff x="2436826" y="4986670"/>
            <a:chExt cx="2134791" cy="423530"/>
          </a:xfrm>
        </p:grpSpPr>
        <p:cxnSp>
          <p:nvCxnSpPr>
            <p:cNvPr id="21" name="Straight Connector 20">
              <a:extLst>
                <a:ext uri="{FF2B5EF4-FFF2-40B4-BE49-F238E27FC236}">
                  <a16:creationId xmlns:a16="http://schemas.microsoft.com/office/drawing/2014/main" id="{172E3FD0-D962-44DA-93E6-080012765E6D}"/>
                </a:ext>
              </a:extLst>
            </p:cNvPr>
            <p:cNvCxnSpPr/>
            <p:nvPr/>
          </p:nvCxnSpPr>
          <p:spPr>
            <a:xfrm rot="5400000">
              <a:off x="4457407" y="5295990"/>
              <a:ext cx="22842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A73A2D-1A5F-4588-A102-B1400993F4BF}"/>
                </a:ext>
              </a:extLst>
            </p:cNvPr>
            <p:cNvCxnSpPr/>
            <p:nvPr/>
          </p:nvCxnSpPr>
          <p:spPr>
            <a:xfrm rot="5400000">
              <a:off x="2323410" y="5295196"/>
              <a:ext cx="228420" cy="1587"/>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9C7278-24CA-49DF-BA81-29815B1FEE2B}"/>
                </a:ext>
              </a:extLst>
            </p:cNvPr>
            <p:cNvCxnSpPr/>
            <p:nvPr/>
          </p:nvCxnSpPr>
          <p:spPr>
            <a:xfrm>
              <a:off x="2438413" y="5215090"/>
              <a:ext cx="2133204"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924AC6D-54C1-4F3B-AED5-A14DFF31CA6A}"/>
                </a:ext>
              </a:extLst>
            </p:cNvPr>
            <p:cNvCxnSpPr/>
            <p:nvPr/>
          </p:nvCxnSpPr>
          <p:spPr>
            <a:xfrm rot="5400000">
              <a:off x="3483645" y="5084225"/>
              <a:ext cx="19511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5F5B0074-E442-4E53-AAE0-38E8F53E1211}"/>
              </a:ext>
            </a:extLst>
          </p:cNvPr>
          <p:cNvCxnSpPr/>
          <p:nvPr/>
        </p:nvCxnSpPr>
        <p:spPr>
          <a:xfrm>
            <a:off x="4114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41B6D4-DCEB-4986-8B98-CE98AD64289E}"/>
              </a:ext>
            </a:extLst>
          </p:cNvPr>
          <p:cNvCxnSpPr/>
          <p:nvPr/>
        </p:nvCxnSpPr>
        <p:spPr>
          <a:xfrm>
            <a:off x="6075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AA76B6-1633-43C8-ADF7-016A02D0691E}"/>
              </a:ext>
            </a:extLst>
          </p:cNvPr>
          <p:cNvCxnSpPr/>
          <p:nvPr/>
        </p:nvCxnSpPr>
        <p:spPr>
          <a:xfrm rot="16200000" flipH="1">
            <a:off x="5621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D3E2E0-6732-4269-B730-940E98FAC3B1}"/>
              </a:ext>
            </a:extLst>
          </p:cNvPr>
          <p:cNvCxnSpPr/>
          <p:nvPr/>
        </p:nvCxnSpPr>
        <p:spPr>
          <a:xfrm rot="10800000">
            <a:off x="1524000" y="7620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45">
            <a:extLst>
              <a:ext uri="{FF2B5EF4-FFF2-40B4-BE49-F238E27FC236}">
                <a16:creationId xmlns:a16="http://schemas.microsoft.com/office/drawing/2014/main" id="{9A570800-94F1-4C6F-A279-394262D35280}"/>
              </a:ext>
            </a:extLst>
          </p:cNvPr>
          <p:cNvGrpSpPr>
            <a:grpSpLocks/>
          </p:cNvGrpSpPr>
          <p:nvPr/>
        </p:nvGrpSpPr>
        <p:grpSpPr bwMode="auto">
          <a:xfrm>
            <a:off x="5942808" y="4988721"/>
            <a:ext cx="4725193" cy="1272928"/>
            <a:chOff x="4418807" y="4989354"/>
            <a:chExt cx="5029993" cy="1272323"/>
          </a:xfrm>
          <a:solidFill>
            <a:srgbClr val="FFFFFF"/>
          </a:solidFill>
        </p:grpSpPr>
        <p:sp>
          <p:nvSpPr>
            <p:cNvPr id="29" name="Text Box 13">
              <a:extLst>
                <a:ext uri="{FF2B5EF4-FFF2-40B4-BE49-F238E27FC236}">
                  <a16:creationId xmlns:a16="http://schemas.microsoft.com/office/drawing/2014/main" id="{0FC49504-6E53-4365-8F21-FD506E41BF0C}"/>
                </a:ext>
              </a:extLst>
            </p:cNvPr>
            <p:cNvSpPr txBox="1">
              <a:spLocks noChangeArrowheads="1"/>
            </p:cNvSpPr>
            <p:nvPr/>
          </p:nvSpPr>
          <p:spPr bwMode="auto">
            <a:xfrm>
              <a:off x="7429501" y="5105978"/>
              <a:ext cx="2019299" cy="1155699"/>
            </a:xfrm>
            <a:prstGeom prst="rect">
              <a:avLst/>
            </a:prstGeom>
            <a:grpFill/>
            <a:ln w="9525">
              <a:noFill/>
              <a:miter lim="800000"/>
              <a:headEnd/>
              <a:tailEnd/>
            </a:ln>
          </p:spPr>
          <p:txBody>
            <a:bodyPr/>
            <a:lstStyle/>
            <a:p>
              <a:pPr eaLnBrk="1" hangingPunct="1">
                <a:spcAft>
                  <a:spcPts val="1000"/>
                </a:spcAft>
                <a:defRPr/>
              </a:pPr>
              <a:r>
                <a:rPr lang="en-US" sz="2000" dirty="0">
                  <a:solidFill>
                    <a:srgbClr val="FF0000"/>
                  </a:solidFill>
                </a:rPr>
                <a:t>Sensation</a:t>
              </a:r>
            </a:p>
            <a:p>
              <a:pPr eaLnBrk="1" hangingPunct="1">
                <a:spcAft>
                  <a:spcPts val="1000"/>
                </a:spcAft>
                <a:defRPr/>
              </a:pPr>
              <a:r>
                <a:rPr lang="en-US" sz="2800" dirty="0" err="1">
                  <a:solidFill>
                    <a:srgbClr val="1E00AA"/>
                  </a:solidFill>
                  <a:latin typeface="Kruti Dev 010" pitchFamily="2" charset="0"/>
                </a:rPr>
                <a:t>Lakosnuk</a:t>
              </a:r>
              <a:endParaRPr lang="en-US" sz="2800" dirty="0">
                <a:solidFill>
                  <a:srgbClr val="1E00AA"/>
                </a:solidFill>
                <a:latin typeface="Kruti Dev 010" pitchFamily="2" charset="0"/>
              </a:endParaRPr>
            </a:p>
            <a:p>
              <a:pPr eaLnBrk="1" hangingPunct="1">
                <a:spcAft>
                  <a:spcPts val="1000"/>
                </a:spcAft>
                <a:defRPr/>
              </a:pPr>
              <a:endParaRPr lang="en-US" sz="1600" dirty="0">
                <a:solidFill>
                  <a:srgbClr val="002060"/>
                </a:solidFill>
                <a:latin typeface="Kruti Dev 010" pitchFamily="2" charset="0"/>
              </a:endParaRPr>
            </a:p>
            <a:p>
              <a:pPr eaLnBrk="1" hangingPunct="1">
                <a:defRPr/>
              </a:pPr>
              <a:endParaRPr lang="en-US" dirty="0"/>
            </a:p>
          </p:txBody>
        </p:sp>
        <p:cxnSp>
          <p:nvCxnSpPr>
            <p:cNvPr id="30" name="AutoShape 14">
              <a:extLst>
                <a:ext uri="{FF2B5EF4-FFF2-40B4-BE49-F238E27FC236}">
                  <a16:creationId xmlns:a16="http://schemas.microsoft.com/office/drawing/2014/main" id="{58299437-642A-4E46-A750-A5FC458B687A}"/>
                </a:ext>
              </a:extLst>
            </p:cNvPr>
            <p:cNvCxnSpPr>
              <a:cxnSpLocks noChangeShapeType="1"/>
            </p:cNvCxnSpPr>
            <p:nvPr/>
          </p:nvCxnSpPr>
          <p:spPr bwMode="auto">
            <a:xfrm rot="5400000" flipH="1" flipV="1">
              <a:off x="4322809" y="5085352"/>
              <a:ext cx="193583" cy="1588"/>
            </a:xfrm>
            <a:prstGeom prst="straightConnector1">
              <a:avLst/>
            </a:prstGeom>
            <a:grpFill/>
            <a:ln w="9525">
              <a:solidFill>
                <a:srgbClr val="FF0000"/>
              </a:solidFill>
              <a:round/>
              <a:headEnd/>
              <a:tailEnd type="triangle" w="med" len="med"/>
            </a:ln>
          </p:spPr>
        </p:cxnSp>
        <p:cxnSp>
          <p:nvCxnSpPr>
            <p:cNvPr id="31" name="AutoShape 11">
              <a:extLst>
                <a:ext uri="{FF2B5EF4-FFF2-40B4-BE49-F238E27FC236}">
                  <a16:creationId xmlns:a16="http://schemas.microsoft.com/office/drawing/2014/main" id="{9D22B2EA-4509-48DC-8F8C-9F1FD2617B02}"/>
                </a:ext>
              </a:extLst>
            </p:cNvPr>
            <p:cNvCxnSpPr>
              <a:cxnSpLocks noChangeShapeType="1"/>
            </p:cNvCxnSpPr>
            <p:nvPr/>
          </p:nvCxnSpPr>
          <p:spPr bwMode="auto">
            <a:xfrm>
              <a:off x="4419600" y="5182141"/>
              <a:ext cx="2743200" cy="1587"/>
            </a:xfrm>
            <a:prstGeom prst="straightConnector1">
              <a:avLst/>
            </a:prstGeom>
            <a:grpFill/>
            <a:ln w="9525">
              <a:solidFill>
                <a:srgbClr val="FF0000"/>
              </a:solidFill>
              <a:round/>
              <a:headEnd/>
              <a:tailEnd/>
            </a:ln>
          </p:spPr>
        </p:cxnSp>
        <p:sp>
          <p:nvSpPr>
            <p:cNvPr id="32" name="Oval 4">
              <a:extLst>
                <a:ext uri="{FF2B5EF4-FFF2-40B4-BE49-F238E27FC236}">
                  <a16:creationId xmlns:a16="http://schemas.microsoft.com/office/drawing/2014/main" id="{D1450DAD-C2D6-4FAB-9E74-47F983CEF393}"/>
                </a:ext>
              </a:extLst>
            </p:cNvPr>
            <p:cNvSpPr/>
            <p:nvPr/>
          </p:nvSpPr>
          <p:spPr bwMode="auto">
            <a:xfrm>
              <a:off x="7010400" y="5105978"/>
              <a:ext cx="457200" cy="3808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5" name="Group 47">
            <a:extLst>
              <a:ext uri="{FF2B5EF4-FFF2-40B4-BE49-F238E27FC236}">
                <a16:creationId xmlns:a16="http://schemas.microsoft.com/office/drawing/2014/main" id="{7B0BA7A0-89A7-4017-8295-ADE47D474D4B}"/>
              </a:ext>
            </a:extLst>
          </p:cNvPr>
          <p:cNvGrpSpPr>
            <a:grpSpLocks/>
          </p:cNvGrpSpPr>
          <p:nvPr/>
        </p:nvGrpSpPr>
        <p:grpSpPr bwMode="auto">
          <a:xfrm>
            <a:off x="1522412" y="1981200"/>
            <a:ext cx="3432176" cy="914400"/>
            <a:chOff x="0" y="2209800"/>
            <a:chExt cx="3432176" cy="914400"/>
          </a:xfrm>
          <a:solidFill>
            <a:srgbClr val="FFFFFF"/>
          </a:solidFill>
        </p:grpSpPr>
        <p:sp>
          <p:nvSpPr>
            <p:cNvPr id="34" name="Text Box 7">
              <a:extLst>
                <a:ext uri="{FF2B5EF4-FFF2-40B4-BE49-F238E27FC236}">
                  <a16:creationId xmlns:a16="http://schemas.microsoft.com/office/drawing/2014/main" id="{5C634328-5A49-42BB-A6A8-DE6AED9BECF9}"/>
                </a:ext>
              </a:extLst>
            </p:cNvPr>
            <p:cNvSpPr txBox="1">
              <a:spLocks noChangeArrowheads="1"/>
            </p:cNvSpPr>
            <p:nvPr/>
          </p:nvSpPr>
          <p:spPr bwMode="auto">
            <a:xfrm>
              <a:off x="0" y="2209800"/>
              <a:ext cx="1981200" cy="838200"/>
            </a:xfrm>
            <a:prstGeom prst="rect">
              <a:avLst/>
            </a:prstGeom>
            <a:grpFill/>
            <a:ln w="9525">
              <a:noFill/>
              <a:miter lim="800000"/>
              <a:headEnd/>
              <a:tailEnd/>
            </a:ln>
          </p:spPr>
          <p:txBody>
            <a:bodyPr/>
            <a:lstStyle/>
            <a:p>
              <a:pPr eaLnBrk="1" hangingPunct="1">
                <a:spcAft>
                  <a:spcPts val="1000"/>
                </a:spcAft>
                <a:defRPr/>
              </a:pPr>
              <a:r>
                <a:rPr lang="en-US" sz="2000" dirty="0">
                  <a:solidFill>
                    <a:srgbClr val="FF0000"/>
                  </a:solidFill>
                </a:rPr>
                <a:t>Preconditioning</a:t>
              </a:r>
            </a:p>
            <a:p>
              <a:pPr eaLnBrk="1" hangingPunct="1">
                <a:spcAft>
                  <a:spcPts val="1000"/>
                </a:spcAft>
                <a:defRPr/>
              </a:pPr>
              <a:r>
                <a:rPr lang="en-US" sz="2800" dirty="0" err="1">
                  <a:solidFill>
                    <a:srgbClr val="1E00AA"/>
                  </a:solidFill>
                  <a:latin typeface="Kruti Dev 010" pitchFamily="2" charset="0"/>
                </a:rPr>
                <a:t>ekU;rk</a:t>
              </a:r>
              <a:endParaRPr lang="en-US" sz="2800" dirty="0">
                <a:solidFill>
                  <a:srgbClr val="1E00AA"/>
                </a:solidFill>
                <a:latin typeface="Kruti Dev 010" pitchFamily="2" charset="0"/>
              </a:endParaRPr>
            </a:p>
          </p:txBody>
        </p:sp>
        <p:cxnSp>
          <p:nvCxnSpPr>
            <p:cNvPr id="35" name="AutoShape 8">
              <a:extLst>
                <a:ext uri="{FF2B5EF4-FFF2-40B4-BE49-F238E27FC236}">
                  <a16:creationId xmlns:a16="http://schemas.microsoft.com/office/drawing/2014/main" id="{28A98126-DBB6-4B10-8B60-7EBBFA9A51E0}"/>
                </a:ext>
              </a:extLst>
            </p:cNvPr>
            <p:cNvCxnSpPr>
              <a:cxnSpLocks noChangeShapeType="1"/>
            </p:cNvCxnSpPr>
            <p:nvPr/>
          </p:nvCxnSpPr>
          <p:spPr bwMode="auto">
            <a:xfrm>
              <a:off x="2057400" y="2589212"/>
              <a:ext cx="1373188" cy="1588"/>
            </a:xfrm>
            <a:prstGeom prst="straightConnector1">
              <a:avLst/>
            </a:prstGeom>
            <a:grpFill/>
            <a:ln w="9525">
              <a:solidFill>
                <a:srgbClr val="FF0000"/>
              </a:solidFill>
              <a:round/>
              <a:headEnd/>
              <a:tailEnd/>
            </a:ln>
          </p:spPr>
        </p:cxnSp>
        <p:cxnSp>
          <p:nvCxnSpPr>
            <p:cNvPr id="38" name="AutoShape 9">
              <a:extLst>
                <a:ext uri="{FF2B5EF4-FFF2-40B4-BE49-F238E27FC236}">
                  <a16:creationId xmlns:a16="http://schemas.microsoft.com/office/drawing/2014/main" id="{36D54AA8-DDD8-4D2D-91A6-157D3193DDCE}"/>
                </a:ext>
              </a:extLst>
            </p:cNvPr>
            <p:cNvCxnSpPr>
              <a:cxnSpLocks noChangeShapeType="1"/>
            </p:cNvCxnSpPr>
            <p:nvPr/>
          </p:nvCxnSpPr>
          <p:spPr bwMode="auto">
            <a:xfrm rot="16200000" flipH="1">
              <a:off x="3164682" y="2856706"/>
              <a:ext cx="533400" cy="1588"/>
            </a:xfrm>
            <a:prstGeom prst="straightConnector1">
              <a:avLst/>
            </a:prstGeom>
            <a:grpFill/>
            <a:ln w="9525">
              <a:solidFill>
                <a:srgbClr val="FF0000"/>
              </a:solidFill>
              <a:round/>
              <a:headEnd/>
              <a:tailEnd type="triangle" w="med" len="med"/>
            </a:ln>
          </p:spPr>
        </p:cxnSp>
        <p:sp>
          <p:nvSpPr>
            <p:cNvPr id="40" name="Oval 4">
              <a:extLst>
                <a:ext uri="{FF2B5EF4-FFF2-40B4-BE49-F238E27FC236}">
                  <a16:creationId xmlns:a16="http://schemas.microsoft.com/office/drawing/2014/main" id="{5263905F-6EBE-4595-ABE6-55130F0B91C9}"/>
                </a:ext>
              </a:extLst>
            </p:cNvPr>
            <p:cNvSpPr/>
            <p:nvPr/>
          </p:nvSpPr>
          <p:spPr bwMode="auto">
            <a:xfrm>
              <a:off x="19256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grpSp>
        <p:nvGrpSpPr>
          <p:cNvPr id="80957" name="Group 46">
            <a:extLst>
              <a:ext uri="{FF2B5EF4-FFF2-40B4-BE49-F238E27FC236}">
                <a16:creationId xmlns:a16="http://schemas.microsoft.com/office/drawing/2014/main" id="{7965046F-9521-49E6-A9C7-C02D58AF8A36}"/>
              </a:ext>
            </a:extLst>
          </p:cNvPr>
          <p:cNvGrpSpPr>
            <a:grpSpLocks/>
          </p:cNvGrpSpPr>
          <p:nvPr/>
        </p:nvGrpSpPr>
        <p:grpSpPr bwMode="auto">
          <a:xfrm>
            <a:off x="5256213" y="533400"/>
            <a:ext cx="5411787" cy="3068638"/>
            <a:chOff x="3734537" y="838200"/>
            <a:chExt cx="5409464" cy="3068634"/>
          </a:xfrm>
        </p:grpSpPr>
        <p:sp>
          <p:nvSpPr>
            <p:cNvPr id="80958" name="Text Box 10">
              <a:extLst>
                <a:ext uri="{FF2B5EF4-FFF2-40B4-BE49-F238E27FC236}">
                  <a16:creationId xmlns:a16="http://schemas.microsoft.com/office/drawing/2014/main" id="{C0E4B544-7D0F-413A-A958-D7D9BA287F64}"/>
                </a:ext>
              </a:extLst>
            </p:cNvPr>
            <p:cNvSpPr txBox="1">
              <a:spLocks noChangeArrowheads="1"/>
            </p:cNvSpPr>
            <p:nvPr/>
          </p:nvSpPr>
          <p:spPr bwMode="auto">
            <a:xfrm>
              <a:off x="6935150" y="838200"/>
              <a:ext cx="2208851" cy="30686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Aft>
                  <a:spcPts val="1000"/>
                </a:spcAft>
              </a:pPr>
              <a:r>
                <a:rPr lang="en-US" altLang="en-US" sz="2000">
                  <a:solidFill>
                    <a:srgbClr val="FF0000"/>
                  </a:solidFill>
                </a:rPr>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vkËkkj ij tkap dj</a:t>
              </a:r>
            </a:p>
          </p:txBody>
        </p:sp>
        <p:cxnSp>
          <p:nvCxnSpPr>
            <p:cNvPr id="80959" name="AutoShape 11">
              <a:extLst>
                <a:ext uri="{FF2B5EF4-FFF2-40B4-BE49-F238E27FC236}">
                  <a16:creationId xmlns:a16="http://schemas.microsoft.com/office/drawing/2014/main" id="{3FDB16AC-EF02-401D-A7F6-9FB2C60CA675}"/>
                </a:ext>
              </a:extLst>
            </p:cNvPr>
            <p:cNvCxnSpPr>
              <a:cxnSpLocks noChangeShapeType="1"/>
            </p:cNvCxnSpPr>
            <p:nvPr/>
          </p:nvCxnSpPr>
          <p:spPr bwMode="auto">
            <a:xfrm>
              <a:off x="3735331" y="2133600"/>
              <a:ext cx="3427488" cy="794"/>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80960" name="AutoShape 12">
              <a:extLst>
                <a:ext uri="{FF2B5EF4-FFF2-40B4-BE49-F238E27FC236}">
                  <a16:creationId xmlns:a16="http://schemas.microsoft.com/office/drawing/2014/main" id="{109E503A-54C0-4723-9809-3D960AE398A8}"/>
                </a:ext>
              </a:extLst>
            </p:cNvPr>
            <p:cNvCxnSpPr>
              <a:cxnSpLocks noChangeShapeType="1"/>
            </p:cNvCxnSpPr>
            <p:nvPr/>
          </p:nvCxnSpPr>
          <p:spPr bwMode="auto">
            <a:xfrm rot="5400000">
              <a:off x="3201137" y="2667000"/>
              <a:ext cx="1067594" cy="794"/>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3" name="Oval 4">
              <a:extLst>
                <a:ext uri="{FF2B5EF4-FFF2-40B4-BE49-F238E27FC236}">
                  <a16:creationId xmlns:a16="http://schemas.microsoft.com/office/drawing/2014/main" id="{CB184DEC-D35A-4BFF-A29B-6FC722362D5E}"/>
                </a:ext>
              </a:extLst>
            </p:cNvPr>
            <p:cNvSpPr/>
            <p:nvPr/>
          </p:nvSpPr>
          <p:spPr bwMode="auto">
            <a:xfrm>
              <a:off x="6858982" y="1960562"/>
              <a:ext cx="457004"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sp>
        <p:nvSpPr>
          <p:cNvPr id="42" name="TextBox 21">
            <a:extLst>
              <a:ext uri="{FF2B5EF4-FFF2-40B4-BE49-F238E27FC236}">
                <a16:creationId xmlns:a16="http://schemas.microsoft.com/office/drawing/2014/main" id="{9F192A08-357B-4116-82BE-846B487CD229}"/>
              </a:ext>
            </a:extLst>
          </p:cNvPr>
          <p:cNvSpPr txBox="1">
            <a:spLocks noChangeArrowheads="1"/>
          </p:cNvSpPr>
          <p:nvPr/>
        </p:nvSpPr>
        <p:spPr bwMode="auto">
          <a:xfrm>
            <a:off x="3886200" y="6564313"/>
            <a:ext cx="614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FF0000"/>
                </a:solidFill>
                <a:ea typeface="Times New Roman" panose="02020603050405020304" pitchFamily="18" charset="0"/>
                <a:cs typeface="Arial" panose="020B0604020202020204" pitchFamily="34" charset="0"/>
              </a:rPr>
              <a:t>Note: We explore these activities in detail in UHV-III</a:t>
            </a:r>
            <a:endParaRPr lang="en-IN" altLang="en-US" dirty="0">
              <a:solidFill>
                <a:srgbClr val="FF0000"/>
              </a:solidFill>
              <a:ea typeface="Times New Roman" panose="02020603050405020304" pitchFamily="18" charset="0"/>
              <a:cs typeface="Arial" panose="020B060402020202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a:extLst>
              <a:ext uri="{FF2B5EF4-FFF2-40B4-BE49-F238E27FC236}">
                <a16:creationId xmlns:a16="http://schemas.microsoft.com/office/drawing/2014/main" id="{996BD022-A993-4DE4-AB88-0E6AF09A4F1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What is the difference between deciding and selecting? They seem same to me</a:t>
            </a:r>
          </a:p>
          <a:p>
            <a:endParaRPr lang="en-IN"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What is in activity 1 &amp; 2? Why is it kept blank?</a:t>
            </a:r>
          </a:p>
          <a:p>
            <a:endParaRPr lang="en-US" altLang="en-US"/>
          </a:p>
        </p:txBody>
      </p:sp>
      <p:sp>
        <p:nvSpPr>
          <p:cNvPr id="81923" name="Content Placeholder 2">
            <a:extLst>
              <a:ext uri="{FF2B5EF4-FFF2-40B4-BE49-F238E27FC236}">
                <a16:creationId xmlns:a16="http://schemas.microsoft.com/office/drawing/2014/main" id="{0CD23066-1D6E-4E65-936C-84E2E52046B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Deciding is working out the details of how to fulfill the purpose, the desire; whereas selecting has to do with what to do at the level of world outside. For example, if I have feeling of respect, then this is my desire, now, when work out the details of how to express this feeling of respect, by giving blessing, touching feet, greeting with some gift etc., it is a thought ; when this greeting is to be done with a flower bouque, it is expectation.</a:t>
            </a:r>
          </a:p>
          <a:p>
            <a:endParaRPr lang="en-IN" altLang="en-US"/>
          </a:p>
          <a:p>
            <a:r>
              <a:rPr lang="en-IN" altLang="en-US"/>
              <a:t>We will talk about these higher activities in detail in later course UHV III; however, we will very briefly introduce the activities of realisation and understanding as 1 and 2 towards the end of the session.</a:t>
            </a:r>
          </a:p>
          <a:p>
            <a:endParaRPr lang="en-IN" altLang="en-US"/>
          </a:p>
          <a:p>
            <a:endParaRPr lang="en-IN" altLang="en-US"/>
          </a:p>
        </p:txBody>
      </p:sp>
      <p:sp>
        <p:nvSpPr>
          <p:cNvPr id="81924" name="Title 3">
            <a:extLst>
              <a:ext uri="{FF2B5EF4-FFF2-40B4-BE49-F238E27FC236}">
                <a16:creationId xmlns:a16="http://schemas.microsoft.com/office/drawing/2014/main" id="{B530E55B-CC59-4472-AB41-594B226A356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Activities of the Self		</a:t>
            </a:r>
            <a:r>
              <a:rPr lang="en-US" altLang="en-US"/>
              <a:t>	Response</a:t>
            </a:r>
            <a:endParaRPr lang="en-IN" altLang="en-US"/>
          </a:p>
        </p:txBody>
      </p:sp>
      <p:cxnSp>
        <p:nvCxnSpPr>
          <p:cNvPr id="5" name="Straight Connector 4">
            <a:extLst>
              <a:ext uri="{FF2B5EF4-FFF2-40B4-BE49-F238E27FC236}">
                <a16:creationId xmlns:a16="http://schemas.microsoft.com/office/drawing/2014/main" id="{80E53A89-97FE-4B10-ABD1-9EEED12DE323}"/>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8094D-5AF8-4AEC-A1C6-6B1088A41125}"/>
              </a:ext>
            </a:extLst>
          </p:cNvPr>
          <p:cNvSpPr>
            <a:spLocks noGrp="1"/>
          </p:cNvSpPr>
          <p:nvPr>
            <p:ph sz="half" idx="1"/>
          </p:nvPr>
        </p:nvSpPr>
        <p:spPr>
          <a:xfrm>
            <a:off x="0" y="609600"/>
            <a:ext cx="6007100" cy="5943600"/>
          </a:xfrm>
        </p:spPr>
        <p:txBody>
          <a:bodyPr/>
          <a:lstStyle/>
          <a:p>
            <a:pPr>
              <a:defRPr/>
            </a:pPr>
            <a:r>
              <a:rPr lang="en-IN" dirty="0"/>
              <a:t>Isn’t desire and intention the same?</a:t>
            </a:r>
          </a:p>
          <a:p>
            <a:pPr>
              <a:defRPr/>
            </a:pPr>
            <a:endParaRPr lang="en-IN" dirty="0"/>
          </a:p>
          <a:p>
            <a:pPr>
              <a:defRPr/>
            </a:pPr>
            <a:endParaRPr lang="en-IN" dirty="0"/>
          </a:p>
          <a:p>
            <a:pPr>
              <a:defRPr/>
            </a:pPr>
            <a:endParaRPr lang="en-IN" dirty="0"/>
          </a:p>
          <a:p>
            <a:pPr>
              <a:defRPr/>
            </a:pPr>
            <a:endParaRPr lang="en-IN" dirty="0"/>
          </a:p>
          <a:p>
            <a:pPr>
              <a:defRPr/>
            </a:pPr>
            <a:endParaRPr lang="en-IN" dirty="0"/>
          </a:p>
          <a:p>
            <a:pPr>
              <a:defRPr/>
            </a:pPr>
            <a:endParaRPr lang="en-IN" dirty="0"/>
          </a:p>
          <a:p>
            <a:pPr>
              <a:defRPr/>
            </a:pPr>
            <a:endParaRPr lang="en-IN" dirty="0"/>
          </a:p>
          <a:p>
            <a:pPr>
              <a:defRPr/>
            </a:pPr>
            <a:r>
              <a:rPr lang="en-IN" dirty="0"/>
              <a:t>What is the meaning of competence? Is it the skill?</a:t>
            </a:r>
          </a:p>
          <a:p>
            <a:pPr>
              <a:defRPr/>
            </a:pPr>
            <a:endParaRPr lang="en-IN" dirty="0"/>
          </a:p>
          <a:p>
            <a:pPr>
              <a:defRPr/>
            </a:pPr>
            <a:endParaRPr lang="en-IN" dirty="0"/>
          </a:p>
          <a:p>
            <a:pPr marL="0" indent="0">
              <a:buFont typeface="Arial" panose="020B0604020202020204" pitchFamily="34" charset="0"/>
              <a:buNone/>
              <a:defRPr/>
            </a:pPr>
            <a:endParaRPr lang="en-US" altLang="en-US" dirty="0"/>
          </a:p>
        </p:txBody>
      </p:sp>
      <p:sp>
        <p:nvSpPr>
          <p:cNvPr id="82947" name="Content Placeholder 2">
            <a:extLst>
              <a:ext uri="{FF2B5EF4-FFF2-40B4-BE49-F238E27FC236}">
                <a16:creationId xmlns:a16="http://schemas.microsoft.com/office/drawing/2014/main" id="{2CC33BEF-3F3B-493F-939E-3DC05279933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Intention has to do with the feeling which is in accordance with natural acceptance, hence is definite, while desire could any feeling, in accordance or against the natural acceptance, hence is definite. For example, intention will always be for feeling of respect while desire could be for feeling of respect or disrespect.</a:t>
            </a:r>
          </a:p>
          <a:p>
            <a:endParaRPr lang="en-IN" altLang="en-US"/>
          </a:p>
          <a:p>
            <a:r>
              <a:rPr lang="en-IN" altLang="en-US"/>
              <a:t>The word competence is used to represent what is our state at the level of imagination-what is our desire, thought and expectation, as that will decide our behaviour with world outside as well.</a:t>
            </a:r>
          </a:p>
          <a:p>
            <a:r>
              <a:rPr lang="en-IN" altLang="en-US"/>
              <a:t>The more our imagination is in harmony, the more competent we are</a:t>
            </a:r>
          </a:p>
        </p:txBody>
      </p:sp>
      <p:sp>
        <p:nvSpPr>
          <p:cNvPr id="82948" name="Title 3">
            <a:extLst>
              <a:ext uri="{FF2B5EF4-FFF2-40B4-BE49-F238E27FC236}">
                <a16:creationId xmlns:a16="http://schemas.microsoft.com/office/drawing/2014/main" id="{7DCD4655-7785-40D8-9700-08FDB9A4F72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Activities of the Self		</a:t>
            </a:r>
            <a:r>
              <a:rPr lang="en-US" altLang="en-US"/>
              <a:t>	Response</a:t>
            </a:r>
            <a:endParaRPr lang="en-IN" altLang="en-US"/>
          </a:p>
        </p:txBody>
      </p:sp>
      <p:cxnSp>
        <p:nvCxnSpPr>
          <p:cNvPr id="5" name="Straight Connector 4">
            <a:extLst>
              <a:ext uri="{FF2B5EF4-FFF2-40B4-BE49-F238E27FC236}">
                <a16:creationId xmlns:a16="http://schemas.microsoft.com/office/drawing/2014/main" id="{F6245A9C-B179-4E57-BECD-B40AF7CBDBB9}"/>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C84E691F-6142-4561-9E93-885E20AD55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State of Imagination – Random and Disorganised</a:t>
            </a:r>
            <a:endParaRPr lang="en-US" altLang="en-US"/>
          </a:p>
        </p:txBody>
      </p:sp>
      <p:sp>
        <p:nvSpPr>
          <p:cNvPr id="83971" name="Text Placeholder 1">
            <a:extLst>
              <a:ext uri="{FF2B5EF4-FFF2-40B4-BE49-F238E27FC236}">
                <a16:creationId xmlns:a16="http://schemas.microsoft.com/office/drawing/2014/main" id="{FD37F6DA-3747-44AE-8405-77CD627C655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3" name="Table 2">
            <a:extLst>
              <a:ext uri="{FF2B5EF4-FFF2-40B4-BE49-F238E27FC236}">
                <a16:creationId xmlns:a16="http://schemas.microsoft.com/office/drawing/2014/main" id="{2DE696C9-C1C4-474F-B809-2EA0733C6A91}"/>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Force / 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cy@“</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3998" name="Rectangle 10">
            <a:extLst>
              <a:ext uri="{FF2B5EF4-FFF2-40B4-BE49-F238E27FC236}">
                <a16:creationId xmlns:a16="http://schemas.microsoft.com/office/drawing/2014/main" id="{0457AEBC-7794-4B82-BB9E-54C96B642A5D}"/>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D9D6EC61-AF81-4360-B349-7A63BCDA08EE}"/>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000" name="Rectangle 13">
            <a:extLst>
              <a:ext uri="{FF2B5EF4-FFF2-40B4-BE49-F238E27FC236}">
                <a16:creationId xmlns:a16="http://schemas.microsoft.com/office/drawing/2014/main" id="{E632F2E6-0C87-4432-99E1-33BD7F4A73BF}"/>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84001" name="Rectangle 14">
            <a:extLst>
              <a:ext uri="{FF2B5EF4-FFF2-40B4-BE49-F238E27FC236}">
                <a16:creationId xmlns:a16="http://schemas.microsoft.com/office/drawing/2014/main" id="{D9D5FBE3-80AC-4F06-84AE-E24364DE5BAB}"/>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AB774D73-1BA9-4F3D-A232-762EB13A4F16}"/>
              </a:ext>
            </a:extLst>
          </p:cNvPr>
          <p:cNvCxnSpPr>
            <a:endCxn id="84000"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69065D9-4824-464F-8F42-5CAA34BA7B28}"/>
              </a:ext>
            </a:extLst>
          </p:cNvPr>
          <p:cNvCxnSpPr>
            <a:endCxn id="84001"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004" name="Text Box 10">
            <a:extLst>
              <a:ext uri="{FF2B5EF4-FFF2-40B4-BE49-F238E27FC236}">
                <a16:creationId xmlns:a16="http://schemas.microsoft.com/office/drawing/2014/main" id="{8A548F40-3EB8-4EFB-AE90-07E7153E3858}"/>
              </a:ext>
            </a:extLst>
          </p:cNvPr>
          <p:cNvSpPr txBox="1">
            <a:spLocks noChangeArrowheads="1"/>
          </p:cNvSpPr>
          <p:nvPr/>
        </p:nvSpPr>
        <p:spPr bwMode="auto">
          <a:xfrm>
            <a:off x="8689975" y="1295400"/>
            <a:ext cx="1978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Natural Acceptance </a:t>
            </a:r>
          </a:p>
          <a:p>
            <a:pPr eaLnBrk="1" hangingPunct="1">
              <a:spcAft>
                <a:spcPts val="1000"/>
              </a:spcAft>
            </a:pPr>
            <a:r>
              <a:rPr lang="en-US" altLang="en-US" sz="2000" b="1">
                <a:solidFill>
                  <a:srgbClr val="1E00AA"/>
                </a:solidFill>
              </a:rPr>
              <a:t>INTENTION</a:t>
            </a:r>
          </a:p>
        </p:txBody>
      </p:sp>
      <p:sp>
        <p:nvSpPr>
          <p:cNvPr id="84005" name="Text Box 10">
            <a:extLst>
              <a:ext uri="{FF2B5EF4-FFF2-40B4-BE49-F238E27FC236}">
                <a16:creationId xmlns:a16="http://schemas.microsoft.com/office/drawing/2014/main" id="{3A56BD28-13C0-49C0-8A46-FBAD042EEAEC}"/>
              </a:ext>
            </a:extLst>
          </p:cNvPr>
          <p:cNvSpPr txBox="1">
            <a:spLocks noChangeArrowheads="1"/>
          </p:cNvSpPr>
          <p:nvPr/>
        </p:nvSpPr>
        <p:spPr bwMode="auto">
          <a:xfrm>
            <a:off x="8686800" y="35052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rPr>
              <a:t>COMPETENCE</a:t>
            </a:r>
          </a:p>
          <a:p>
            <a:pPr eaLnBrk="1" hangingPunct="1">
              <a:spcAft>
                <a:spcPts val="1000"/>
              </a:spcAft>
            </a:pPr>
            <a:r>
              <a:rPr lang="en-US" altLang="en-US" sz="2000" b="1">
                <a:solidFill>
                  <a:srgbClr val="FF0000"/>
                </a:solidFill>
              </a:rPr>
              <a:t>What You Are</a:t>
            </a:r>
          </a:p>
        </p:txBody>
      </p:sp>
      <p:sp>
        <p:nvSpPr>
          <p:cNvPr id="33" name="Right Brace 32">
            <a:extLst>
              <a:ext uri="{FF2B5EF4-FFF2-40B4-BE49-F238E27FC236}">
                <a16:creationId xmlns:a16="http://schemas.microsoft.com/office/drawing/2014/main" id="{DF122F42-A7AC-4A0E-8D56-3E1ACAE6BBD0}"/>
              </a:ext>
            </a:extLst>
          </p:cNvPr>
          <p:cNvSpPr/>
          <p:nvPr/>
        </p:nvSpPr>
        <p:spPr>
          <a:xfrm>
            <a:off x="8534400" y="13716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4" name="Right Brace 33">
            <a:extLst>
              <a:ext uri="{FF2B5EF4-FFF2-40B4-BE49-F238E27FC236}">
                <a16:creationId xmlns:a16="http://schemas.microsoft.com/office/drawing/2014/main" id="{1CEB9C25-5125-4130-B780-E80FBDE3467D}"/>
              </a:ext>
            </a:extLst>
          </p:cNvPr>
          <p:cNvSpPr/>
          <p:nvPr/>
        </p:nvSpPr>
        <p:spPr>
          <a:xfrm>
            <a:off x="8534400" y="2874963"/>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nvGrpSpPr>
          <p:cNvPr id="84008" name="Group 45">
            <a:extLst>
              <a:ext uri="{FF2B5EF4-FFF2-40B4-BE49-F238E27FC236}">
                <a16:creationId xmlns:a16="http://schemas.microsoft.com/office/drawing/2014/main" id="{C3740811-31DE-4968-A379-33611E1C2BF0}"/>
              </a:ext>
            </a:extLst>
          </p:cNvPr>
          <p:cNvGrpSpPr>
            <a:grpSpLocks/>
          </p:cNvGrpSpPr>
          <p:nvPr/>
        </p:nvGrpSpPr>
        <p:grpSpPr bwMode="auto">
          <a:xfrm>
            <a:off x="8229600" y="4876800"/>
            <a:ext cx="2667000" cy="1336675"/>
            <a:chOff x="6324600" y="4988560"/>
            <a:chExt cx="2667000" cy="1336040"/>
          </a:xfrm>
        </p:grpSpPr>
        <p:sp>
          <p:nvSpPr>
            <p:cNvPr id="84025" name="Text Box 13">
              <a:extLst>
                <a:ext uri="{FF2B5EF4-FFF2-40B4-BE49-F238E27FC236}">
                  <a16:creationId xmlns:a16="http://schemas.microsoft.com/office/drawing/2014/main" id="{0CA06F50-7102-48D1-918F-D9EAAE5032B8}"/>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84026" name="AutoShape 14">
              <a:extLst>
                <a:ext uri="{FF2B5EF4-FFF2-40B4-BE49-F238E27FC236}">
                  <a16:creationId xmlns:a16="http://schemas.microsoft.com/office/drawing/2014/main" id="{6C0B7E71-9C04-4D7C-B49F-CA3CB343D69C}"/>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4027" name="AutoShape 11">
              <a:extLst>
                <a:ext uri="{FF2B5EF4-FFF2-40B4-BE49-F238E27FC236}">
                  <a16:creationId xmlns:a16="http://schemas.microsoft.com/office/drawing/2014/main" id="{7D85F660-C34A-420A-907D-D73578020EBC}"/>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9" name="Oval 4">
              <a:extLst>
                <a:ext uri="{FF2B5EF4-FFF2-40B4-BE49-F238E27FC236}">
                  <a16:creationId xmlns:a16="http://schemas.microsoft.com/office/drawing/2014/main" id="{0DB37650-F2E1-405D-A032-5FF189777BE7}"/>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grpSp>
        <p:nvGrpSpPr>
          <p:cNvPr id="84009" name="Group 46">
            <a:extLst>
              <a:ext uri="{FF2B5EF4-FFF2-40B4-BE49-F238E27FC236}">
                <a16:creationId xmlns:a16="http://schemas.microsoft.com/office/drawing/2014/main" id="{EE53C5A4-E268-40E7-BC4B-DC20DD950124}"/>
              </a:ext>
            </a:extLst>
          </p:cNvPr>
          <p:cNvGrpSpPr>
            <a:grpSpLocks/>
          </p:cNvGrpSpPr>
          <p:nvPr/>
        </p:nvGrpSpPr>
        <p:grpSpPr bwMode="auto">
          <a:xfrm>
            <a:off x="7847013" y="457200"/>
            <a:ext cx="2820987" cy="2286000"/>
            <a:chOff x="6323806" y="762000"/>
            <a:chExt cx="2820194" cy="2286000"/>
          </a:xfrm>
        </p:grpSpPr>
        <p:sp>
          <p:nvSpPr>
            <p:cNvPr id="84021" name="Text Box 10">
              <a:extLst>
                <a:ext uri="{FF2B5EF4-FFF2-40B4-BE49-F238E27FC236}">
                  <a16:creationId xmlns:a16="http://schemas.microsoft.com/office/drawing/2014/main" id="{9F9FB68C-DB76-404D-AD5D-2544BFE76763}"/>
                </a:ext>
              </a:extLst>
            </p:cNvPr>
            <p:cNvSpPr txBox="1">
              <a:spLocks noChangeArrowheads="1"/>
            </p:cNvSpPr>
            <p:nvPr/>
          </p:nvSpPr>
          <p:spPr bwMode="auto">
            <a:xfrm>
              <a:off x="7165975" y="7620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cxnSp>
          <p:nvCxnSpPr>
            <p:cNvPr id="84022" name="AutoShape 11">
              <a:extLst>
                <a:ext uri="{FF2B5EF4-FFF2-40B4-BE49-F238E27FC236}">
                  <a16:creationId xmlns:a16="http://schemas.microsoft.com/office/drawing/2014/main" id="{586BD8E9-A327-44C7-9A76-7D8257A71B0E}"/>
                </a:ext>
              </a:extLst>
            </p:cNvPr>
            <p:cNvCxnSpPr>
              <a:cxnSpLocks noChangeShapeType="1"/>
              <a:endCxn id="47" idx="6"/>
            </p:cNvCxnSpPr>
            <p:nvPr/>
          </p:nvCxnSpPr>
          <p:spPr bwMode="auto">
            <a:xfrm>
              <a:off x="6324600" y="2132806"/>
              <a:ext cx="762579" cy="1825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84023" name="AutoShape 12">
              <a:extLst>
                <a:ext uri="{FF2B5EF4-FFF2-40B4-BE49-F238E27FC236}">
                  <a16:creationId xmlns:a16="http://schemas.microsoft.com/office/drawing/2014/main" id="{2858AB7D-8325-4678-B85E-069D16F9D503}"/>
                </a:ext>
              </a:extLst>
            </p:cNvPr>
            <p:cNvCxnSpPr>
              <a:cxnSpLocks noChangeShapeType="1"/>
            </p:cNvCxnSpPr>
            <p:nvPr/>
          </p:nvCxnSpPr>
          <p:spPr bwMode="auto">
            <a:xfrm rot="5400000">
              <a:off x="5867400" y="25900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7" name="Oval 4">
              <a:extLst>
                <a:ext uri="{FF2B5EF4-FFF2-40B4-BE49-F238E27FC236}">
                  <a16:creationId xmlns:a16="http://schemas.microsoft.com/office/drawing/2014/main" id="{952D0B17-46E3-4FEF-9849-5621AAB461DC}"/>
                </a:ext>
              </a:extLst>
            </p:cNvPr>
            <p:cNvSpPr/>
            <p:nvPr/>
          </p:nvSpPr>
          <p:spPr bwMode="auto">
            <a:xfrm>
              <a:off x="6630107"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3</a:t>
              </a:r>
            </a:p>
          </p:txBody>
        </p:sp>
      </p:grpSp>
      <p:grpSp>
        <p:nvGrpSpPr>
          <p:cNvPr id="84010" name="Group 47">
            <a:extLst>
              <a:ext uri="{FF2B5EF4-FFF2-40B4-BE49-F238E27FC236}">
                <a16:creationId xmlns:a16="http://schemas.microsoft.com/office/drawing/2014/main" id="{F85357C1-546E-4A6E-98F2-16CEDD93365F}"/>
              </a:ext>
            </a:extLst>
          </p:cNvPr>
          <p:cNvGrpSpPr>
            <a:grpSpLocks/>
          </p:cNvGrpSpPr>
          <p:nvPr/>
        </p:nvGrpSpPr>
        <p:grpSpPr bwMode="auto">
          <a:xfrm>
            <a:off x="1524000" y="2209800"/>
            <a:ext cx="5259388" cy="838200"/>
            <a:chOff x="0" y="2209800"/>
            <a:chExt cx="5259388" cy="838200"/>
          </a:xfrm>
        </p:grpSpPr>
        <p:sp>
          <p:nvSpPr>
            <p:cNvPr id="84017" name="Text Box 7">
              <a:extLst>
                <a:ext uri="{FF2B5EF4-FFF2-40B4-BE49-F238E27FC236}">
                  <a16:creationId xmlns:a16="http://schemas.microsoft.com/office/drawing/2014/main" id="{6A903DC4-2FAF-4DE5-A7B8-5BDD055664C6}"/>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84018" name="AutoShape 8">
              <a:extLst>
                <a:ext uri="{FF2B5EF4-FFF2-40B4-BE49-F238E27FC236}">
                  <a16:creationId xmlns:a16="http://schemas.microsoft.com/office/drawing/2014/main" id="{1D05B953-DF7D-42C6-9412-A31F9489D2E4}"/>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84019" name="AutoShape 9">
              <a:extLst>
                <a:ext uri="{FF2B5EF4-FFF2-40B4-BE49-F238E27FC236}">
                  <a16:creationId xmlns:a16="http://schemas.microsoft.com/office/drawing/2014/main" id="{228CB572-7F44-419B-8655-9764433C3917}"/>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Oval 4">
              <a:extLst>
                <a:ext uri="{FF2B5EF4-FFF2-40B4-BE49-F238E27FC236}">
                  <a16:creationId xmlns:a16="http://schemas.microsoft.com/office/drawing/2014/main" id="{FBF90D6D-0915-46D9-858D-33F3ED60132F}"/>
                </a:ext>
              </a:extLst>
            </p:cNvPr>
            <p:cNvSpPr/>
            <p:nvPr/>
          </p:nvSpPr>
          <p:spPr bwMode="auto">
            <a:xfrm>
              <a:off x="1925638" y="2230438"/>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pic>
        <p:nvPicPr>
          <p:cNvPr id="84011" name="Picture 28" descr="Picture1.png">
            <a:extLst>
              <a:ext uri="{FF2B5EF4-FFF2-40B4-BE49-F238E27FC236}">
                <a16:creationId xmlns:a16="http://schemas.microsoft.com/office/drawing/2014/main" id="{2EDB74B1-A546-4C28-AB56-8053FE8655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19A41875-DD2B-4AC7-86CD-4FEF8F65C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2159000" y="3446463"/>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4013" name="Group 5">
            <a:extLst>
              <a:ext uri="{FF2B5EF4-FFF2-40B4-BE49-F238E27FC236}">
                <a16:creationId xmlns:a16="http://schemas.microsoft.com/office/drawing/2014/main" id="{6B93D884-A3D0-4F82-BA79-06CCE69EF32F}"/>
              </a:ext>
            </a:extLst>
          </p:cNvPr>
          <p:cNvGrpSpPr>
            <a:grpSpLocks/>
          </p:cNvGrpSpPr>
          <p:nvPr/>
        </p:nvGrpSpPr>
        <p:grpSpPr bwMode="auto">
          <a:xfrm>
            <a:off x="1981200" y="4800600"/>
            <a:ext cx="1447800" cy="457200"/>
            <a:chOff x="457200" y="4800600"/>
            <a:chExt cx="1447800" cy="457200"/>
          </a:xfrm>
        </p:grpSpPr>
        <p:cxnSp>
          <p:nvCxnSpPr>
            <p:cNvPr id="35" name="Straight Arrow Connector 34">
              <a:extLst>
                <a:ext uri="{FF2B5EF4-FFF2-40B4-BE49-F238E27FC236}">
                  <a16:creationId xmlns:a16="http://schemas.microsoft.com/office/drawing/2014/main" id="{2D456DF1-BB68-4122-9EE6-FE302A8A5C0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B74F0C-281E-4346-8CC5-D4D29D64F440}"/>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4016" name="Rectangle 4">
              <a:extLst>
                <a:ext uri="{FF2B5EF4-FFF2-40B4-BE49-F238E27FC236}">
                  <a16:creationId xmlns:a16="http://schemas.microsoft.com/office/drawing/2014/main" id="{3355BD51-1101-4C7A-A182-B4D799F9CFF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a:extLst>
              <a:ext uri="{FF2B5EF4-FFF2-40B4-BE49-F238E27FC236}">
                <a16:creationId xmlns:a16="http://schemas.microsoft.com/office/drawing/2014/main" id="{E232E005-6D8D-4474-B16F-584CFA72793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you tell us something about the conscious, subconscious and super conscious mind</a:t>
            </a:r>
          </a:p>
          <a:p>
            <a:endParaRPr lang="en-IN" altLang="en-US"/>
          </a:p>
        </p:txBody>
      </p:sp>
      <p:sp>
        <p:nvSpPr>
          <p:cNvPr id="61443" name="Content Placeholder 2">
            <a:extLst>
              <a:ext uri="{FF2B5EF4-FFF2-40B4-BE49-F238E27FC236}">
                <a16:creationId xmlns:a16="http://schemas.microsoft.com/office/drawing/2014/main" id="{FCFF806D-4DCD-4A98-B1FB-C46D7207FCD5}"/>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a:defRPr/>
            </a:pPr>
            <a:r>
              <a:rPr lang="en-IN" altLang="en-US" dirty="0"/>
              <a:t>The sense in which these words are used in general is the following- </a:t>
            </a:r>
          </a:p>
          <a:p>
            <a:pPr marL="457200" indent="-457200">
              <a:buFont typeface="+mj-lt"/>
              <a:buAutoNum type="arabicPeriod"/>
              <a:defRPr/>
            </a:pPr>
            <a:r>
              <a:rPr lang="en-IN" altLang="en-US" dirty="0"/>
              <a:t>when we are aware of what is going on in the self, it is being conscious, </a:t>
            </a:r>
          </a:p>
          <a:p>
            <a:pPr marL="457200" indent="-457200">
              <a:buFont typeface="+mj-lt"/>
              <a:buAutoNum type="arabicPeriod"/>
              <a:defRPr/>
            </a:pPr>
            <a:r>
              <a:rPr lang="en-IN" altLang="en-US" dirty="0"/>
              <a:t>when we are not aware of what is going on in the self, it is being subconscious, </a:t>
            </a:r>
          </a:p>
          <a:p>
            <a:pPr marL="457200" indent="-457200">
              <a:buFont typeface="+mj-lt"/>
              <a:buAutoNum type="arabicPeriod"/>
              <a:defRPr/>
            </a:pPr>
            <a:r>
              <a:rPr lang="en-IN" altLang="en-US" dirty="0"/>
              <a:t>when we are operating with higher activities of the self, like realisation and understanding, it is called super conscious, </a:t>
            </a:r>
          </a:p>
          <a:p>
            <a:pPr marL="457200" indent="-457200">
              <a:buFont typeface="+mj-lt"/>
              <a:buAutoNum type="arabicPeriod"/>
              <a:defRPr/>
            </a:pPr>
            <a:r>
              <a:rPr lang="en-IN" altLang="en-US" dirty="0"/>
              <a:t>Unconscious – not aware of the world outside</a:t>
            </a:r>
          </a:p>
          <a:p>
            <a:pPr>
              <a:defRPr/>
            </a:pPr>
            <a:endParaRPr lang="en-IN" altLang="en-US" dirty="0"/>
          </a:p>
          <a:p>
            <a:pPr marL="0" indent="0">
              <a:buFont typeface="Arial" panose="020B0604020202020204" pitchFamily="34" charset="0"/>
              <a:buNone/>
              <a:defRPr/>
            </a:pPr>
            <a:r>
              <a:rPr lang="en-IN" altLang="en-US" dirty="0"/>
              <a:t>Freud:</a:t>
            </a:r>
            <a:br>
              <a:rPr lang="en-IN" altLang="en-US" dirty="0"/>
            </a:br>
            <a:r>
              <a:rPr lang="en-IN" altLang="en-US" dirty="0"/>
              <a:t>id	selecting-tasting</a:t>
            </a:r>
          </a:p>
          <a:p>
            <a:pPr marL="0" indent="0">
              <a:buFont typeface="Arial" panose="020B0604020202020204" pitchFamily="34" charset="0"/>
              <a:buNone/>
              <a:defRPr/>
            </a:pPr>
            <a:r>
              <a:rPr lang="en-IN" altLang="en-US" dirty="0"/>
              <a:t>Ego	imagination based on preconditioning “I am separate from the other, in isolation”</a:t>
            </a:r>
          </a:p>
          <a:p>
            <a:pPr marL="0" indent="0">
              <a:buFont typeface="Arial" panose="020B0604020202020204" pitchFamily="34" charset="0"/>
              <a:buNone/>
              <a:defRPr/>
            </a:pPr>
            <a:r>
              <a:rPr lang="en-IN" altLang="en-US" dirty="0"/>
              <a:t>Super ego	superconscious</a:t>
            </a:r>
          </a:p>
        </p:txBody>
      </p:sp>
      <p:sp>
        <p:nvSpPr>
          <p:cNvPr id="84996" name="Title 3">
            <a:extLst>
              <a:ext uri="{FF2B5EF4-FFF2-40B4-BE49-F238E27FC236}">
                <a16:creationId xmlns:a16="http://schemas.microsoft.com/office/drawing/2014/main" id="{82F57EFE-D227-4D48-B487-76586753AF1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Activities of the Self		</a:t>
            </a:r>
            <a:r>
              <a:rPr lang="en-US" altLang="en-US"/>
              <a:t>	Response</a:t>
            </a:r>
            <a:endParaRPr lang="en-IN" altLang="en-US"/>
          </a:p>
        </p:txBody>
      </p:sp>
      <p:cxnSp>
        <p:nvCxnSpPr>
          <p:cNvPr id="5" name="Straight Connector 4">
            <a:extLst>
              <a:ext uri="{FF2B5EF4-FFF2-40B4-BE49-F238E27FC236}">
                <a16:creationId xmlns:a16="http://schemas.microsoft.com/office/drawing/2014/main" id="{502741B8-8FE7-4F1B-9446-F6DA28EAD8C1}"/>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E0230894-329A-44AC-89D3-28D9099C220B}"/>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rPr>
              <a:t>Part 1 of 2</a:t>
            </a:r>
            <a:endParaRPr lang="en-IN" altLang="en-US" dirty="0">
              <a:latin typeface="Arial" panose="020B0604020202020204" pitchFamily="34" charset="0"/>
            </a:endParaRPr>
          </a:p>
        </p:txBody>
      </p:sp>
      <p:sp>
        <p:nvSpPr>
          <p:cNvPr id="15363" name="Title 1">
            <a:extLst>
              <a:ext uri="{FF2B5EF4-FFF2-40B4-BE49-F238E27FC236}">
                <a16:creationId xmlns:a16="http://schemas.microsoft.com/office/drawing/2014/main" id="{1EEDD2B1-F452-4A7E-9161-184469A000F7}"/>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latin typeface="Arial" panose="020B0604020202020204" pitchFamily="34" charset="0"/>
              </a:rPr>
              <a:t>Introduction to Harmony in the Self</a:t>
            </a:r>
            <a:endParaRPr lang="en-IN" altLang="en-US" dirty="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a:extLst>
              <a:ext uri="{FF2B5EF4-FFF2-40B4-BE49-F238E27FC236}">
                <a16:creationId xmlns:a16="http://schemas.microsoft.com/office/drawing/2014/main" id="{F29799BA-2713-487D-9F06-06C6840400F8}"/>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altLang="en-US" dirty="0"/>
              <a:t>What is preconditioning? “resources are limited, Desires are unlimited” is that a preconditioning or reality?</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dirty="0"/>
              <a:t>(it implies that everyone is bound to be deprived!</a:t>
            </a:r>
          </a:p>
        </p:txBody>
      </p:sp>
      <p:sp>
        <p:nvSpPr>
          <p:cNvPr id="70659" name="Content Placeholder 2">
            <a:extLst>
              <a:ext uri="{FF2B5EF4-FFF2-40B4-BE49-F238E27FC236}">
                <a16:creationId xmlns:a16="http://schemas.microsoft.com/office/drawing/2014/main" id="{75E0E877-F142-4C61-8A72-2686B915A926}"/>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a:defRPr/>
            </a:pPr>
            <a:r>
              <a:rPr lang="en-IN" altLang="en-US" dirty="0"/>
              <a:t>Preconditioning is something which is prevailing in the society which we have accepted without verification or without knowing. We are dictated by the world outside. A preconditioning may or may not correspond to a reality. </a:t>
            </a:r>
          </a:p>
          <a:p>
            <a:pPr>
              <a:defRPr/>
            </a:pPr>
            <a:r>
              <a:rPr lang="en-IN" altLang="en-US" dirty="0"/>
              <a:t>As far as this particular preconditioning is concerned, it does not correspond to a reality because </a:t>
            </a:r>
          </a:p>
          <a:p>
            <a:pPr marL="457200" indent="-457200">
              <a:buFont typeface="+mj-lt"/>
              <a:buAutoNum type="arabicPeriod"/>
              <a:defRPr/>
            </a:pPr>
            <a:r>
              <a:rPr lang="en-IN" altLang="en-US" dirty="0"/>
              <a:t>Desires, if we understand properly, are definite i.e.,  continuity of happiness and prosperity and the amount of physical facility required for ensuring prosperity is limited and can be identified. </a:t>
            </a:r>
          </a:p>
          <a:p>
            <a:pPr marL="457200" indent="-457200">
              <a:buFont typeface="+mj-lt"/>
              <a:buAutoNum type="arabicPeriod"/>
              <a:defRPr/>
            </a:pPr>
            <a:r>
              <a:rPr lang="en-IN" altLang="en-US" dirty="0"/>
              <a:t>Availability of resources in nature and capacity to produce in human being is more than what is required. </a:t>
            </a:r>
          </a:p>
        </p:txBody>
      </p:sp>
      <p:sp>
        <p:nvSpPr>
          <p:cNvPr id="86020" name="Title 3">
            <a:extLst>
              <a:ext uri="{FF2B5EF4-FFF2-40B4-BE49-F238E27FC236}">
                <a16:creationId xmlns:a16="http://schemas.microsoft.com/office/drawing/2014/main" id="{7593D273-745D-4851-8EEF-49AB12E414B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a:t>
            </a:r>
            <a:r>
              <a:rPr lang="en-US" altLang="en-US"/>
              <a:t>Preconditioning </a:t>
            </a:r>
            <a:r>
              <a:rPr lang="en-IN" altLang="en-US"/>
              <a:t>	</a:t>
            </a:r>
            <a:r>
              <a:rPr lang="en-US" altLang="en-US"/>
              <a:t>	Response</a:t>
            </a:r>
            <a:endParaRPr lang="en-IN" altLang="en-US"/>
          </a:p>
        </p:txBody>
      </p:sp>
      <p:cxnSp>
        <p:nvCxnSpPr>
          <p:cNvPr id="5" name="Straight Connector 4">
            <a:extLst>
              <a:ext uri="{FF2B5EF4-FFF2-40B4-BE49-F238E27FC236}">
                <a16:creationId xmlns:a16="http://schemas.microsoft.com/office/drawing/2014/main" id="{C39D070E-2534-4F12-9117-D4BA418A9963}"/>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a:extLst>
              <a:ext uri="{FF2B5EF4-FFF2-40B4-BE49-F238E27FC236}">
                <a16:creationId xmlns:a16="http://schemas.microsoft.com/office/drawing/2014/main" id="{F69FC72E-664B-4873-BB67-C1365C89DFE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 name="Content Placeholder 2">
            <a:extLst>
              <a:ext uri="{FF2B5EF4-FFF2-40B4-BE49-F238E27FC236}">
                <a16:creationId xmlns:a16="http://schemas.microsoft.com/office/drawing/2014/main" id="{228694D8-9286-4DD0-ABBC-FDB63AFA4B4A}"/>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US" altLang="en-US" dirty="0"/>
              <a:t>Desires are definite</a:t>
            </a:r>
          </a:p>
          <a:p>
            <a:pPr marL="0" indent="0">
              <a:buFont typeface="Arial" panose="020B0604020202020204" pitchFamily="34" charset="0"/>
              <a:buNone/>
              <a:defRPr/>
            </a:pPr>
            <a:r>
              <a:rPr lang="en-US" altLang="en-US" dirty="0"/>
              <a:t>Resources are limited, but more than our needs</a:t>
            </a:r>
          </a:p>
          <a:p>
            <a:pPr marL="0" indent="0">
              <a:buFont typeface="Arial" panose="020B0604020202020204" pitchFamily="34" charset="0"/>
              <a:buNone/>
              <a:defRPr/>
            </a:pPr>
            <a:r>
              <a:rPr lang="en-US" altLang="en-US" dirty="0"/>
              <a:t>Therefore, everyone can be prosperous)</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dirty="0"/>
              <a:t>Need to study</a:t>
            </a:r>
          </a:p>
          <a:p>
            <a:pPr marL="457200" indent="-457200">
              <a:buFont typeface="+mj-lt"/>
              <a:buAutoNum type="arabicPeriod"/>
              <a:defRPr/>
            </a:pPr>
            <a:r>
              <a:rPr lang="en-US" altLang="en-US" dirty="0"/>
              <a:t>Science of material (the world outside) – I am what I am, I don’t have to change</a:t>
            </a:r>
          </a:p>
          <a:p>
            <a:pPr marL="457200" indent="-457200">
              <a:buFont typeface="+mj-lt"/>
              <a:buAutoNum type="arabicPeriod"/>
              <a:defRPr/>
            </a:pPr>
            <a:r>
              <a:rPr lang="en-US" altLang="en-US" dirty="0"/>
              <a:t>Science of consciousness (the world within) – I have to see myself… then I am motivated to develop, to transform to human consciousness</a:t>
            </a:r>
          </a:p>
          <a:p>
            <a:pPr>
              <a:buFont typeface="Arial" panose="020B0604020202020204" pitchFamily="34" charset="0"/>
              <a:buNone/>
              <a:defRPr/>
            </a:pPr>
            <a:endParaRPr lang="en-IN" altLang="en-US" dirty="0"/>
          </a:p>
          <a:p>
            <a:pPr marL="0" indent="0">
              <a:buFont typeface="Arial" panose="020B0604020202020204" pitchFamily="34" charset="0"/>
              <a:buNone/>
              <a:defRPr/>
            </a:pPr>
            <a:endParaRPr lang="en-IN" dirty="0"/>
          </a:p>
        </p:txBody>
      </p:sp>
      <p:sp>
        <p:nvSpPr>
          <p:cNvPr id="87044" name="Title 3">
            <a:extLst>
              <a:ext uri="{FF2B5EF4-FFF2-40B4-BE49-F238E27FC236}">
                <a16:creationId xmlns:a16="http://schemas.microsoft.com/office/drawing/2014/main" id="{FE51E143-F94A-438A-9BC9-11302AB8D2A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a:extLst>
              <a:ext uri="{FF2B5EF4-FFF2-40B4-BE49-F238E27FC236}">
                <a16:creationId xmlns:a16="http://schemas.microsoft.com/office/drawing/2014/main" id="{4BA518E7-F5D7-43E0-9BC3-30F667436B5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Pavlov has a theory of conditioning. How does it apply to us?</a:t>
            </a:r>
          </a:p>
          <a:p>
            <a:pPr>
              <a:buFont typeface="Arial" panose="020B0604020202020204" pitchFamily="34" charset="0"/>
              <a:buNone/>
            </a:pPr>
            <a:endParaRPr lang="en-IN" altLang="en-US"/>
          </a:p>
        </p:txBody>
      </p:sp>
      <p:sp>
        <p:nvSpPr>
          <p:cNvPr id="88067" name="Content Placeholder 2">
            <a:extLst>
              <a:ext uri="{FF2B5EF4-FFF2-40B4-BE49-F238E27FC236}">
                <a16:creationId xmlns:a16="http://schemas.microsoft.com/office/drawing/2014/main" id="{A38DB1DD-6660-46EE-9B85-CB741812F43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a:t>If we identify ourselves as the body and therefore, if the self is influenced by the body then Pavlov theory of conditioning will hold good. However, if we can understand the self and body separately and the self has right understanding and right feeling, than self is in a self-organised state and it responds to any input from the body, and not react. Therefore, its response to the input from the body will depend upon what self finds appropriate for maintaining the health of the body rather than the conditioning which is tried to be created through the conditioning input. </a:t>
            </a:r>
          </a:p>
          <a:p>
            <a:pPr algn="just"/>
            <a:r>
              <a:rPr lang="en-IN" altLang="en-US"/>
              <a:t>Self can even articulate that some conditioning is being created and therefore, he will be out of conditioning. </a:t>
            </a:r>
          </a:p>
        </p:txBody>
      </p:sp>
      <p:sp>
        <p:nvSpPr>
          <p:cNvPr id="88068" name="Title 3">
            <a:extLst>
              <a:ext uri="{FF2B5EF4-FFF2-40B4-BE49-F238E27FC236}">
                <a16:creationId xmlns:a16="http://schemas.microsoft.com/office/drawing/2014/main" id="{A06D30D4-2B50-40E2-B22D-A42D0156568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Conditioning			</a:t>
            </a:r>
            <a:r>
              <a:rPr lang="en-US" altLang="en-US"/>
              <a:t>	Response</a:t>
            </a:r>
            <a:endParaRPr lang="en-IN" altLang="en-US"/>
          </a:p>
        </p:txBody>
      </p:sp>
      <p:cxnSp>
        <p:nvCxnSpPr>
          <p:cNvPr id="5" name="Straight Connector 4">
            <a:extLst>
              <a:ext uri="{FF2B5EF4-FFF2-40B4-BE49-F238E27FC236}">
                <a16:creationId xmlns:a16="http://schemas.microsoft.com/office/drawing/2014/main" id="{F651E429-99E8-41C8-9D96-0B04A438811F}"/>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a:extLst>
              <a:ext uri="{FF2B5EF4-FFF2-40B4-BE49-F238E27FC236}">
                <a16:creationId xmlns:a16="http://schemas.microsoft.com/office/drawing/2014/main" id="{C61E69DE-466C-49AC-9FC4-E24626138B2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exactly is natural acceptance? Is it same as right understanding?</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How can I be sure that my imagination is motivated by my natural acceptance?</a:t>
            </a:r>
          </a:p>
        </p:txBody>
      </p:sp>
      <p:sp>
        <p:nvSpPr>
          <p:cNvPr id="89091" name="Content Placeholder 2">
            <a:extLst>
              <a:ext uri="{FF2B5EF4-FFF2-40B4-BE49-F238E27FC236}">
                <a16:creationId xmlns:a16="http://schemas.microsoft.com/office/drawing/2014/main" id="{760837F8-2201-40B5-8109-05D4B2ED2A8C}"/>
              </a:ext>
            </a:extLst>
          </p:cNvPr>
          <p:cNvSpPr>
            <a:spLocks noGrp="1" noChangeArrowheads="1"/>
          </p:cNvSpPr>
          <p:nvPr>
            <p:ph sz="half" idx="2"/>
          </p:nvPr>
        </p:nvSpPr>
        <p:spPr bwMode="auto">
          <a:xfrm>
            <a:off x="6210300" y="609600"/>
            <a:ext cx="59817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Natural acceptance is something which is part of our being. It is innate, invariant, and uncorrupted by the preconditioning for ex. we have natural acceptance for the feeling of relationship, feeling of nurturing the body. It is the answer that we get from our conscience or the inner voice or the pure observer which is innermost part of the self. </a:t>
            </a:r>
          </a:p>
          <a:p>
            <a:r>
              <a:rPr lang="en-IN" altLang="en-US"/>
              <a:t>Right understanding is understanding the reality as it is, and this can be ensured through the process of self-exploration based on natural acceptance and experiential validation. </a:t>
            </a:r>
          </a:p>
          <a:p>
            <a:r>
              <a:rPr lang="en-IN" altLang="en-US"/>
              <a:t>If my imagination is in accordance with my natural acceptance, then I am in state of harmony within, happiness within. If not, then I am in contradiction within, unhappiness within. </a:t>
            </a:r>
          </a:p>
        </p:txBody>
      </p:sp>
      <p:sp>
        <p:nvSpPr>
          <p:cNvPr id="89092" name="Title 3">
            <a:extLst>
              <a:ext uri="{FF2B5EF4-FFF2-40B4-BE49-F238E27FC236}">
                <a16:creationId xmlns:a16="http://schemas.microsoft.com/office/drawing/2014/main" id="{2CB9B0F6-0458-4953-8ABE-6BD6834100B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Motivation of Imagination	</a:t>
            </a:r>
            <a:r>
              <a:rPr lang="en-US" altLang="en-US"/>
              <a:t>	Response</a:t>
            </a:r>
            <a:endParaRPr lang="en-IN" altLang="en-US"/>
          </a:p>
        </p:txBody>
      </p:sp>
      <p:cxnSp>
        <p:nvCxnSpPr>
          <p:cNvPr id="5" name="Straight Connector 4">
            <a:extLst>
              <a:ext uri="{FF2B5EF4-FFF2-40B4-BE49-F238E27FC236}">
                <a16:creationId xmlns:a16="http://schemas.microsoft.com/office/drawing/2014/main" id="{952525B3-9A76-4334-963A-417DA3DFDBC8}"/>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a:extLst>
              <a:ext uri="{FF2B5EF4-FFF2-40B4-BE49-F238E27FC236}">
                <a16:creationId xmlns:a16="http://schemas.microsoft.com/office/drawing/2014/main" id="{F4E21901-0807-4CA5-821F-37B641BEAFC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exercise on list of desires was interesting. Most of the motivation turned out to be from preconditioning and sensation. So now, I can understand the need for exploring into my natural acceptance and also to check my preconditionings. What exactly should I do for this? Any practice?</a:t>
            </a:r>
            <a:endParaRPr lang="en-IN" altLang="en-US"/>
          </a:p>
          <a:p>
            <a:endParaRPr lang="en-IN" altLang="en-US"/>
          </a:p>
        </p:txBody>
      </p:sp>
      <p:sp>
        <p:nvSpPr>
          <p:cNvPr id="70659" name="Content Placeholder 2">
            <a:extLst>
              <a:ext uri="{FF2B5EF4-FFF2-40B4-BE49-F238E27FC236}">
                <a16:creationId xmlns:a16="http://schemas.microsoft.com/office/drawing/2014/main" id="{E498AE79-D8E0-4BED-9BBE-C062283F49F7}"/>
              </a:ext>
            </a:extLst>
          </p:cNvPr>
          <p:cNvSpPr>
            <a:spLocks noGrp="1" noChangeArrowheads="1"/>
          </p:cNvSpPr>
          <p:nvPr>
            <p:ph sz="half" idx="2"/>
          </p:nvPr>
        </p:nvSpPr>
        <p:spPr bwMode="auto">
          <a:xfrm>
            <a:off x="6210300" y="609600"/>
            <a:ext cx="5981700" cy="5943600"/>
          </a:xfrm>
          <a:ln>
            <a:miter lim="800000"/>
            <a:headEnd/>
            <a:tailEnd/>
          </a:ln>
        </p:spPr>
        <p:txBody>
          <a:bodyPr vert="horz" wrap="square" lIns="91440" tIns="45720" rIns="91440" bIns="45720" numCol="1" anchor="t" anchorCtr="0" compatLnSpc="1">
            <a:prstTxWarp prst="textNoShape">
              <a:avLst/>
            </a:prstTxWarp>
          </a:bodyPr>
          <a:lstStyle/>
          <a:p>
            <a:pPr>
              <a:defRPr/>
            </a:pPr>
            <a:r>
              <a:rPr lang="en-IN" altLang="en-US" dirty="0"/>
              <a:t>This has already been mentioned that we have to be aware of our own self every moment and it can have different steps </a:t>
            </a:r>
          </a:p>
          <a:p>
            <a:pPr marL="457200" indent="-457200">
              <a:buFont typeface="+mj-lt"/>
              <a:buAutoNum type="arabicPeriod"/>
              <a:defRPr/>
            </a:pPr>
            <a:r>
              <a:rPr lang="en-IN" altLang="en-US" dirty="0"/>
              <a:t>Being aware of the imagination going on in the self, particularly the desire, the feeling</a:t>
            </a:r>
          </a:p>
          <a:p>
            <a:pPr marL="457200" indent="-457200">
              <a:buFont typeface="+mj-lt"/>
              <a:buAutoNum type="arabicPeriod"/>
              <a:defRPr/>
            </a:pPr>
            <a:r>
              <a:rPr lang="en-IN" altLang="en-US" dirty="0"/>
              <a:t>Verifying whether this desire, this feeling is in naturally acceptable to me or not </a:t>
            </a:r>
          </a:p>
          <a:p>
            <a:pPr marL="457200" indent="-457200">
              <a:buFont typeface="+mj-lt"/>
              <a:buAutoNum type="arabicPeriod"/>
              <a:defRPr/>
            </a:pPr>
            <a:r>
              <a:rPr lang="en-IN" altLang="en-US" dirty="0"/>
              <a:t>Whether it leads to harmony or happiness within or otherwise </a:t>
            </a:r>
          </a:p>
          <a:p>
            <a:pPr marL="457200" indent="-457200">
              <a:buFont typeface="+mj-lt"/>
              <a:buAutoNum type="arabicPeriod"/>
              <a:defRPr/>
            </a:pPr>
            <a:r>
              <a:rPr lang="en-IN" altLang="en-US" dirty="0"/>
              <a:t>Verifying that the feeling of relationship, harmony and coexistence  is naturally acceptable to me and not the feeling of opposition, disharmony and struggle. </a:t>
            </a:r>
          </a:p>
          <a:p>
            <a:pPr marL="457200" indent="-457200">
              <a:buFont typeface="+mj-lt"/>
              <a:buAutoNum type="arabicPeriod"/>
              <a:defRPr/>
            </a:pPr>
            <a:r>
              <a:rPr lang="en-IN" altLang="en-US" dirty="0"/>
              <a:t>To ensure that the desire, the feeling is in accordance with the feeling of relationship, harmony and coexistence, </a:t>
            </a:r>
          </a:p>
          <a:p>
            <a:pPr>
              <a:defRPr/>
            </a:pPr>
            <a:endParaRPr lang="en-IN" altLang="en-US" dirty="0"/>
          </a:p>
        </p:txBody>
      </p:sp>
      <p:sp>
        <p:nvSpPr>
          <p:cNvPr id="90116" name="Title 3">
            <a:extLst>
              <a:ext uri="{FF2B5EF4-FFF2-40B4-BE49-F238E27FC236}">
                <a16:creationId xmlns:a16="http://schemas.microsoft.com/office/drawing/2014/main" id="{8ADD6C90-1580-47D6-95CA-5EF67E9CB58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Motivation of Imagination	</a:t>
            </a:r>
            <a:r>
              <a:rPr lang="en-US" altLang="en-US"/>
              <a:t>	Response</a:t>
            </a:r>
            <a:endParaRPr lang="en-IN" altLang="en-US"/>
          </a:p>
        </p:txBody>
      </p:sp>
      <p:cxnSp>
        <p:nvCxnSpPr>
          <p:cNvPr id="5" name="Straight Connector 4">
            <a:extLst>
              <a:ext uri="{FF2B5EF4-FFF2-40B4-BE49-F238E27FC236}">
                <a16:creationId xmlns:a16="http://schemas.microsoft.com/office/drawing/2014/main" id="{B0BED2D4-91A2-48DE-8066-8C4018D0501A}"/>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a:extLst>
              <a:ext uri="{FF2B5EF4-FFF2-40B4-BE49-F238E27FC236}">
                <a16:creationId xmlns:a16="http://schemas.microsoft.com/office/drawing/2014/main" id="{9BCA6FA4-C5F4-41B7-BFB9-D33D54EBE9D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When I am reading something, I think of many other things... How can I focus on what I have to read?</a:t>
            </a:r>
          </a:p>
          <a:p>
            <a:pPr>
              <a:buFont typeface="Arial" panose="020B0604020202020204" pitchFamily="34" charset="0"/>
              <a:buNone/>
            </a:pPr>
            <a:endParaRPr lang="en-IN" altLang="en-US"/>
          </a:p>
          <a:p>
            <a:endParaRPr lang="en-US" altLang="en-US"/>
          </a:p>
          <a:p>
            <a:endParaRPr lang="en-IN" altLang="en-US"/>
          </a:p>
          <a:p>
            <a:endParaRPr lang="en-US" altLang="en-US"/>
          </a:p>
        </p:txBody>
      </p:sp>
      <p:sp>
        <p:nvSpPr>
          <p:cNvPr id="91139" name="Content Placeholder 2">
            <a:extLst>
              <a:ext uri="{FF2B5EF4-FFF2-40B4-BE49-F238E27FC236}">
                <a16:creationId xmlns:a16="http://schemas.microsoft.com/office/drawing/2014/main" id="{763926FB-5A03-49CA-B881-506CA035A79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Our attention keeps going to the things which we feel is important. So we have to decide what is important for me at this point of time. </a:t>
            </a:r>
          </a:p>
          <a:p>
            <a:r>
              <a:rPr lang="en-IN" altLang="en-US"/>
              <a:t>If there are many things that are important, than I will have to set up a priority among them. If I am able to do that, than my attention will be focused on the thing which is assigned the highest priority.</a:t>
            </a:r>
          </a:p>
        </p:txBody>
      </p:sp>
      <p:sp>
        <p:nvSpPr>
          <p:cNvPr id="91140" name="Title 3">
            <a:extLst>
              <a:ext uri="{FF2B5EF4-FFF2-40B4-BE49-F238E27FC236}">
                <a16:creationId xmlns:a16="http://schemas.microsoft.com/office/drawing/2014/main" id="{D36B40A2-6A07-4063-8464-DA5F3A6F948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Harmony in the Self, Happiness</a:t>
            </a:r>
            <a:r>
              <a:rPr lang="en-US" altLang="en-US"/>
              <a:t>	Response</a:t>
            </a:r>
            <a:endParaRPr lang="en-IN" altLang="en-US"/>
          </a:p>
        </p:txBody>
      </p:sp>
      <p:cxnSp>
        <p:nvCxnSpPr>
          <p:cNvPr id="5" name="Straight Connector 4">
            <a:extLst>
              <a:ext uri="{FF2B5EF4-FFF2-40B4-BE49-F238E27FC236}">
                <a16:creationId xmlns:a16="http://schemas.microsoft.com/office/drawing/2014/main" id="{CC023409-94DC-4A2E-B662-4FE742378908}"/>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a:extLst>
              <a:ext uri="{FF2B5EF4-FFF2-40B4-BE49-F238E27FC236}">
                <a16:creationId xmlns:a16="http://schemas.microsoft.com/office/drawing/2014/main" id="{67DCF240-17BA-4993-8CE1-B78A117EC06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It is said that we have to get rid of desires to be happy. Isn’t that true?</a:t>
            </a:r>
          </a:p>
          <a:p>
            <a:endParaRPr lang="en-IN" altLang="en-US"/>
          </a:p>
          <a:p>
            <a:endParaRPr lang="en-US" altLang="en-US"/>
          </a:p>
          <a:p>
            <a:endParaRPr lang="en-IN" altLang="en-US"/>
          </a:p>
          <a:p>
            <a:endParaRPr lang="en-US" altLang="en-US"/>
          </a:p>
        </p:txBody>
      </p:sp>
      <p:sp>
        <p:nvSpPr>
          <p:cNvPr id="92163" name="Content Placeholder 2">
            <a:extLst>
              <a:ext uri="{FF2B5EF4-FFF2-40B4-BE49-F238E27FC236}">
                <a16:creationId xmlns:a16="http://schemas.microsoft.com/office/drawing/2014/main" id="{1F15E944-2C97-4BCD-9BE4-52F1B126AA0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have to have the right desire and we have to have the continuity of this right desire. We have to get rid of the wrong desire and wrong feelings. Infact they are not the real desires, real feelings but we have assumed them to be our desire, our feeling because of the prevalent beliefs in the society. Therefore we should get rid of these wrong desires, wrong feelings. </a:t>
            </a:r>
          </a:p>
          <a:p>
            <a:r>
              <a:rPr lang="en-IN" altLang="en-US"/>
              <a:t>In essence, to be happy we have to have the right desire, right feeling. </a:t>
            </a:r>
          </a:p>
          <a:p>
            <a:pPr lvl="1"/>
            <a:r>
              <a:rPr lang="en-IN" altLang="en-US"/>
              <a:t>Truth, Understanding relationship, harmony &amp; co-existence</a:t>
            </a:r>
          </a:p>
          <a:p>
            <a:pPr lvl="1"/>
            <a:r>
              <a:rPr lang="en-IN" altLang="en-US"/>
              <a:t>Love, Feeling of acceptance of all, Feeling of co-existence, harmony, relationship</a:t>
            </a:r>
          </a:p>
          <a:p>
            <a:pPr lvl="1"/>
            <a:r>
              <a:rPr lang="en-IN" altLang="en-US"/>
              <a:t>Compassion, Thought… of how to fulfil my feeling of Love…</a:t>
            </a:r>
          </a:p>
          <a:p>
            <a:endParaRPr lang="en-IN" altLang="en-US"/>
          </a:p>
          <a:p>
            <a:endParaRPr lang="en-IN" altLang="en-US"/>
          </a:p>
        </p:txBody>
      </p:sp>
      <p:sp>
        <p:nvSpPr>
          <p:cNvPr id="92164" name="Title 3">
            <a:extLst>
              <a:ext uri="{FF2B5EF4-FFF2-40B4-BE49-F238E27FC236}">
                <a16:creationId xmlns:a16="http://schemas.microsoft.com/office/drawing/2014/main" id="{744880C1-66F7-4DA9-8F48-D8F0F9712C1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Harmony in the Self, Happiness</a:t>
            </a:r>
            <a:r>
              <a:rPr lang="en-US" altLang="en-US"/>
              <a:t>	Response</a:t>
            </a:r>
            <a:endParaRPr lang="en-IN" altLang="en-US"/>
          </a:p>
        </p:txBody>
      </p:sp>
      <p:cxnSp>
        <p:nvCxnSpPr>
          <p:cNvPr id="5" name="Straight Connector 4">
            <a:extLst>
              <a:ext uri="{FF2B5EF4-FFF2-40B4-BE49-F238E27FC236}">
                <a16:creationId xmlns:a16="http://schemas.microsoft.com/office/drawing/2014/main" id="{649D3298-238E-4484-AB25-BC5BA8E7590C}"/>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a:extLst>
              <a:ext uri="{FF2B5EF4-FFF2-40B4-BE49-F238E27FC236}">
                <a16:creationId xmlns:a16="http://schemas.microsoft.com/office/drawing/2014/main" id="{126A3311-1C1B-4F5E-9885-8E4102DF815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Split personality, schizophrenia…</a:t>
            </a:r>
            <a:endParaRPr lang="en-IN" altLang="en-US"/>
          </a:p>
        </p:txBody>
      </p:sp>
      <p:sp>
        <p:nvSpPr>
          <p:cNvPr id="93187" name="Content Placeholder 2">
            <a:extLst>
              <a:ext uri="{FF2B5EF4-FFF2-40B4-BE49-F238E27FC236}">
                <a16:creationId xmlns:a16="http://schemas.microsoft.com/office/drawing/2014/main" id="{9876B718-C25A-4B69-9D86-554214BE1F5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Split between NA and Imaginatoin</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Presently as per science</a:t>
            </a:r>
          </a:p>
          <a:p>
            <a:pPr marL="0" indent="0">
              <a:buFont typeface="Arial" panose="020B0604020202020204" pitchFamily="34" charset="0"/>
              <a:buNone/>
            </a:pPr>
            <a:r>
              <a:rPr lang="en-US" altLang="en-US"/>
              <a:t>Schizophrenia is characterized by avolition (motivation less state), hallucinations and illusions, dopamine and serotonin are two main neurotransmitter playing role. Has positive (elated) and negative phase (avolition),</a:t>
            </a:r>
            <a:br>
              <a:rPr lang="en-US" altLang="en-US"/>
            </a:br>
            <a:br>
              <a:rPr lang="en-US" altLang="en-US"/>
            </a:br>
            <a:r>
              <a:rPr lang="en-US" altLang="en-US"/>
              <a:t>Split personality is to do with disconnection with reality, just like inability to differentiate dream from reality.</a:t>
            </a:r>
            <a:endParaRPr lang="en-IN" altLang="en-US"/>
          </a:p>
        </p:txBody>
      </p:sp>
      <p:sp>
        <p:nvSpPr>
          <p:cNvPr id="93188" name="Title 3">
            <a:extLst>
              <a:ext uri="{FF2B5EF4-FFF2-40B4-BE49-F238E27FC236}">
                <a16:creationId xmlns:a16="http://schemas.microsoft.com/office/drawing/2014/main" id="{9EBCFDC4-3098-49A7-B69D-7176E0F4FE7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Harmony in the Self, Happiness</a:t>
            </a:r>
            <a:r>
              <a:rPr lang="en-US" altLang="en-US"/>
              <a:t>	Response</a:t>
            </a:r>
            <a:endParaRPr lang="en-I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Rectangle 9228">
            <a:extLst>
              <a:ext uri="{FF2B5EF4-FFF2-40B4-BE49-F238E27FC236}">
                <a16:creationId xmlns:a16="http://schemas.microsoft.com/office/drawing/2014/main" id="{B10F3566-6529-4135-8F32-7ACAC863A824}"/>
              </a:ext>
            </a:extLst>
          </p:cNvPr>
          <p:cNvSpPr>
            <a:spLocks noChangeArrowheads="1"/>
          </p:cNvSpPr>
          <p:nvPr/>
        </p:nvSpPr>
        <p:spPr bwMode="auto">
          <a:xfrm>
            <a:off x="8348663" y="2784475"/>
            <a:ext cx="11588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Dialogue</a:t>
            </a:r>
          </a:p>
        </p:txBody>
      </p:sp>
      <p:sp>
        <p:nvSpPr>
          <p:cNvPr id="25" name="TextBox 37">
            <a:extLst>
              <a:ext uri="{FF2B5EF4-FFF2-40B4-BE49-F238E27FC236}">
                <a16:creationId xmlns:a16="http://schemas.microsoft.com/office/drawing/2014/main" id="{0CF6F938-B0C3-4881-816C-67755FAA12F9}"/>
              </a:ext>
            </a:extLst>
          </p:cNvPr>
          <p:cNvSpPr txBox="1">
            <a:spLocks noChangeArrowheads="1"/>
          </p:cNvSpPr>
          <p:nvPr/>
        </p:nvSpPr>
        <p:spPr bwMode="auto">
          <a:xfrm>
            <a:off x="3367088" y="2971800"/>
            <a:ext cx="4598987" cy="2124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endParaRPr lang="en-IN" altLang="en-US" sz="2200" b="1" dirty="0">
              <a:solidFill>
                <a:prstClr val="black"/>
              </a:solidFill>
            </a:endParaRPr>
          </a:p>
          <a:p>
            <a:pPr algn="ctr">
              <a:defRPr/>
            </a:pPr>
            <a:endParaRPr lang="en-IN" altLang="en-US" sz="2200" b="1" dirty="0">
              <a:solidFill>
                <a:prstClr val="black"/>
              </a:solidFill>
            </a:endParaRPr>
          </a:p>
          <a:p>
            <a:pPr algn="ctr">
              <a:defRPr/>
            </a:pPr>
            <a:endParaRPr lang="en-IN" altLang="en-US" sz="2200" b="1" dirty="0">
              <a:solidFill>
                <a:prstClr val="black"/>
              </a:solidFill>
            </a:endParaRPr>
          </a:p>
          <a:p>
            <a:pPr algn="ctr">
              <a:defRPr/>
            </a:pPr>
            <a:endParaRPr lang="en-IN" altLang="en-US" sz="2200" b="1" dirty="0">
              <a:solidFill>
                <a:prstClr val="black"/>
              </a:solidFill>
            </a:endParaRPr>
          </a:p>
          <a:p>
            <a:pPr algn="ctr">
              <a:defRPr/>
            </a:pPr>
            <a:endParaRPr lang="en-IN" altLang="en-US" sz="2200" b="1" dirty="0">
              <a:solidFill>
                <a:prstClr val="black"/>
              </a:solidFill>
            </a:endParaRPr>
          </a:p>
        </p:txBody>
      </p:sp>
      <p:sp>
        <p:nvSpPr>
          <p:cNvPr id="24" name="TextBox 38">
            <a:extLst>
              <a:ext uri="{FF2B5EF4-FFF2-40B4-BE49-F238E27FC236}">
                <a16:creationId xmlns:a16="http://schemas.microsoft.com/office/drawing/2014/main" id="{80040A77-2085-4B6D-80A9-91F973296CB5}"/>
              </a:ext>
            </a:extLst>
          </p:cNvPr>
          <p:cNvSpPr txBox="1">
            <a:spLocks noChangeArrowheads="1"/>
          </p:cNvSpPr>
          <p:nvPr/>
        </p:nvSpPr>
        <p:spPr bwMode="auto">
          <a:xfrm>
            <a:off x="3367088" y="1423988"/>
            <a:ext cx="4598987" cy="13843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800" b="1" dirty="0">
              <a:solidFill>
                <a:prstClr val="white"/>
              </a:solidFill>
            </a:endParaRPr>
          </a:p>
          <a:p>
            <a:pPr algn="ctr">
              <a:defRPr/>
            </a:pPr>
            <a:endParaRPr lang="en-US" altLang="en-US" sz="2800" b="1" dirty="0">
              <a:solidFill>
                <a:prstClr val="white"/>
              </a:solidFill>
            </a:endParaRPr>
          </a:p>
          <a:p>
            <a:pPr algn="ctr">
              <a:defRPr/>
            </a:pPr>
            <a:endParaRPr lang="en-US" altLang="en-US" sz="2800" b="1" dirty="0">
              <a:solidFill>
                <a:prstClr val="white"/>
              </a:solidFill>
            </a:endParaRPr>
          </a:p>
        </p:txBody>
      </p:sp>
      <p:sp>
        <p:nvSpPr>
          <p:cNvPr id="94213" name="Title 1">
            <a:extLst>
              <a:ext uri="{FF2B5EF4-FFF2-40B4-BE49-F238E27FC236}">
                <a16:creationId xmlns:a16="http://schemas.microsoft.com/office/drawing/2014/main" id="{C711787F-73BB-4999-8072-4FE91F4617B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Source of Motivations for our Desires - Its Implications</a:t>
            </a:r>
            <a:endParaRPr lang="en-US" altLang="en-US"/>
          </a:p>
        </p:txBody>
      </p:sp>
      <p:sp>
        <p:nvSpPr>
          <p:cNvPr id="4" name="TextBox 38">
            <a:extLst>
              <a:ext uri="{FF2B5EF4-FFF2-40B4-BE49-F238E27FC236}">
                <a16:creationId xmlns:a16="http://schemas.microsoft.com/office/drawing/2014/main" id="{B9B52FC1-0430-414C-B08A-509BDCB18E8B}"/>
              </a:ext>
            </a:extLst>
          </p:cNvPr>
          <p:cNvSpPr txBox="1">
            <a:spLocks noChangeArrowheads="1"/>
          </p:cNvSpPr>
          <p:nvPr/>
        </p:nvSpPr>
        <p:spPr bwMode="auto">
          <a:xfrm>
            <a:off x="8215313" y="1422400"/>
            <a:ext cx="3603625" cy="144621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FFFFFF"/>
                </a:solidFill>
              </a:rPr>
              <a:t>What I Really Want to Be</a:t>
            </a:r>
            <a:endParaRPr lang="en-US" altLang="en-US" sz="2200" b="1">
              <a:solidFill>
                <a:srgbClr val="FFFFFF"/>
              </a:solidFill>
            </a:endParaRPr>
          </a:p>
          <a:p>
            <a:pPr algn="ctr"/>
            <a:r>
              <a:rPr lang="en-IN" altLang="en-US" sz="2200" b="1">
                <a:solidFill>
                  <a:srgbClr val="FFFFFF"/>
                </a:solidFill>
              </a:rPr>
              <a:t>My Natural Acceptance</a:t>
            </a:r>
          </a:p>
          <a:p>
            <a:pPr algn="ctr"/>
            <a:r>
              <a:rPr lang="en-IN" altLang="en-US" sz="2200" b="1">
                <a:solidFill>
                  <a:srgbClr val="FFFFFF"/>
                </a:solidFill>
              </a:rPr>
              <a:t>My Intention</a:t>
            </a:r>
          </a:p>
          <a:p>
            <a:pPr algn="ctr"/>
            <a:endParaRPr lang="en-US" altLang="en-US" sz="2200" b="1">
              <a:solidFill>
                <a:srgbClr val="FFFFFF"/>
              </a:solidFill>
            </a:endParaRPr>
          </a:p>
        </p:txBody>
      </p:sp>
      <p:sp>
        <p:nvSpPr>
          <p:cNvPr id="5" name="TextBox 37">
            <a:extLst>
              <a:ext uri="{FF2B5EF4-FFF2-40B4-BE49-F238E27FC236}">
                <a16:creationId xmlns:a16="http://schemas.microsoft.com/office/drawing/2014/main" id="{4A7D93AA-37F4-4514-BA2F-9453B21BEC3D}"/>
              </a:ext>
            </a:extLst>
          </p:cNvPr>
          <p:cNvSpPr txBox="1">
            <a:spLocks noChangeArrowheads="1"/>
          </p:cNvSpPr>
          <p:nvPr/>
        </p:nvSpPr>
        <p:spPr bwMode="auto">
          <a:xfrm>
            <a:off x="8215313" y="3078163"/>
            <a:ext cx="3603625" cy="20161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IN" altLang="en-US" sz="2200" b="1">
              <a:solidFill>
                <a:srgbClr val="000000"/>
              </a:solidFill>
            </a:endParaRPr>
          </a:p>
          <a:p>
            <a:pPr algn="ctr"/>
            <a:endParaRPr lang="en-US" altLang="en-US" sz="2200" b="1">
              <a:solidFill>
                <a:srgbClr val="000000"/>
              </a:solidFill>
            </a:endParaRPr>
          </a:p>
          <a:p>
            <a:pPr algn="ctr"/>
            <a:endParaRPr lang="en-US" altLang="en-US" sz="1600" b="1">
              <a:solidFill>
                <a:srgbClr val="000000"/>
              </a:solidFill>
            </a:endParaRPr>
          </a:p>
          <a:p>
            <a:pPr algn="ctr"/>
            <a:r>
              <a:rPr lang="en-IN" altLang="en-US" sz="2200" b="1">
                <a:solidFill>
                  <a:srgbClr val="000000"/>
                </a:solidFill>
              </a:rPr>
              <a:t>What I am</a:t>
            </a:r>
          </a:p>
          <a:p>
            <a:pPr algn="ctr"/>
            <a:r>
              <a:rPr lang="en-IN" altLang="en-US" sz="2200" b="1">
                <a:solidFill>
                  <a:srgbClr val="000000"/>
                </a:solidFill>
              </a:rPr>
              <a:t>My Imagination</a:t>
            </a:r>
          </a:p>
          <a:p>
            <a:pPr algn="ctr"/>
            <a:endParaRPr lang="en-IN" altLang="en-US" sz="500" b="1">
              <a:solidFill>
                <a:srgbClr val="000000"/>
              </a:solidFill>
            </a:endParaRPr>
          </a:p>
          <a:p>
            <a:pPr algn="ctr"/>
            <a:r>
              <a:rPr lang="en-IN" altLang="en-US" sz="1600" b="1">
                <a:solidFill>
                  <a:srgbClr val="000000"/>
                </a:solidFill>
              </a:rPr>
              <a:t>My Competence &amp; Incompetence</a:t>
            </a:r>
            <a:endParaRPr lang="en-IN" altLang="en-US" sz="2200" b="1">
              <a:solidFill>
                <a:srgbClr val="000000"/>
              </a:solidFill>
            </a:endParaRPr>
          </a:p>
        </p:txBody>
      </p:sp>
      <p:graphicFrame>
        <p:nvGraphicFramePr>
          <p:cNvPr id="22" name="Table 21">
            <a:extLst>
              <a:ext uri="{FF2B5EF4-FFF2-40B4-BE49-F238E27FC236}">
                <a16:creationId xmlns:a16="http://schemas.microsoft.com/office/drawing/2014/main" id="{70F0400F-D3D2-49C2-824E-78493B9AE20C}"/>
              </a:ext>
            </a:extLst>
          </p:cNvPr>
          <p:cNvGraphicFramePr>
            <a:graphicFrameLocks noGrp="1"/>
          </p:cNvGraphicFramePr>
          <p:nvPr/>
        </p:nvGraphicFramePr>
        <p:xfrm>
          <a:off x="3062288" y="685800"/>
          <a:ext cx="2084387"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7">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dirty="0">
                          <a:solidFill>
                            <a:schemeClr val="tx1"/>
                          </a:solidFill>
                          <a:latin typeface="Arial"/>
                          <a:ea typeface="Times New Roman"/>
                        </a:rPr>
                        <a:t>1.</a:t>
                      </a:r>
                      <a:endParaRPr lang="en-US" sz="1800" b="1" dirty="0">
                        <a:solidFill>
                          <a:schemeClr val="tx1"/>
                        </a:solidFill>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solidFill>
                            <a:schemeClr val="tx1"/>
                          </a:solidFill>
                          <a:latin typeface="Times New Roman"/>
                          <a:ea typeface="Calibri"/>
                        </a:rPr>
                        <a:t> </a:t>
                      </a:r>
                      <a:r>
                        <a:rPr lang="en-US" sz="2000" b="1" dirty="0">
                          <a:solidFill>
                            <a:schemeClr val="tx1"/>
                          </a:solidFill>
                          <a:latin typeface="Arial"/>
                          <a:ea typeface="Calibri"/>
                        </a:rPr>
                        <a:t>2.</a:t>
                      </a:r>
                      <a:r>
                        <a:rPr lang="en-US" sz="1200" b="1" dirty="0">
                          <a:solidFill>
                            <a:schemeClr val="tx1"/>
                          </a:solidFill>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9" name="Table 28">
            <a:extLst>
              <a:ext uri="{FF2B5EF4-FFF2-40B4-BE49-F238E27FC236}">
                <a16:creationId xmlns:a16="http://schemas.microsoft.com/office/drawing/2014/main" id="{7B52DE87-D74D-4D1D-ACC6-52C8C3FF55A7}"/>
              </a:ext>
            </a:extLst>
          </p:cNvPr>
          <p:cNvGraphicFramePr>
            <a:graphicFrameLocks noGrp="1"/>
          </p:cNvGraphicFramePr>
          <p:nvPr/>
        </p:nvGraphicFramePr>
        <p:xfrm>
          <a:off x="5138738" y="685800"/>
          <a:ext cx="2827337" cy="4419599"/>
        </p:xfrm>
        <a:graphic>
          <a:graphicData uri="http://schemas.openxmlformats.org/drawingml/2006/table">
            <a:tbl>
              <a:tblPr/>
              <a:tblGrid>
                <a:gridCol w="2827337">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 name="Group 14">
            <a:extLst>
              <a:ext uri="{FF2B5EF4-FFF2-40B4-BE49-F238E27FC236}">
                <a16:creationId xmlns:a16="http://schemas.microsoft.com/office/drawing/2014/main" id="{F6BAC910-E5AA-478E-9851-6F8E73D5358F}"/>
              </a:ext>
            </a:extLst>
          </p:cNvPr>
          <p:cNvGrpSpPr>
            <a:grpSpLocks/>
          </p:cNvGrpSpPr>
          <p:nvPr/>
        </p:nvGrpSpPr>
        <p:grpSpPr bwMode="auto">
          <a:xfrm>
            <a:off x="8115300" y="2613025"/>
            <a:ext cx="2033588" cy="1108075"/>
            <a:chOff x="4038600" y="2968341"/>
            <a:chExt cx="2286000" cy="1107996"/>
          </a:xfrm>
        </p:grpSpPr>
        <p:sp>
          <p:nvSpPr>
            <p:cNvPr id="13" name="TextBox 40">
              <a:extLst>
                <a:ext uri="{FF2B5EF4-FFF2-40B4-BE49-F238E27FC236}">
                  <a16:creationId xmlns:a16="http://schemas.microsoft.com/office/drawing/2014/main" id="{8DC6E9D3-AED2-4042-A7A8-781D12770752}"/>
                </a:ext>
              </a:extLst>
            </p:cNvPr>
            <p:cNvSpPr txBox="1">
              <a:spLocks noChangeArrowheads="1"/>
            </p:cNvSpPr>
            <p:nvPr/>
          </p:nvSpPr>
          <p:spPr bwMode="auto">
            <a:xfrm>
              <a:off x="4038600" y="2968341"/>
              <a:ext cx="2286000" cy="1107996"/>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Contradiction</a:t>
              </a:r>
            </a:p>
            <a:p>
              <a:pPr algn="ctr">
                <a:defRPr/>
              </a:pPr>
              <a:endParaRPr lang="en-IN" altLang="en-US" sz="2200" b="1" dirty="0">
                <a:solidFill>
                  <a:prstClr val="white"/>
                </a:solidFill>
              </a:endParaRPr>
            </a:p>
            <a:p>
              <a:pPr algn="ctr">
                <a:defRPr/>
              </a:pPr>
              <a:r>
                <a:rPr lang="en-IN" altLang="en-US" sz="2200" b="1" dirty="0">
                  <a:solidFill>
                    <a:prstClr val="white"/>
                  </a:solidFill>
                </a:rPr>
                <a:t>Unhappiness</a:t>
              </a:r>
              <a:endParaRPr lang="en-US" altLang="en-US" sz="2200" b="1" dirty="0">
                <a:solidFill>
                  <a:prstClr val="white"/>
                </a:solidFill>
              </a:endParaRPr>
            </a:p>
          </p:txBody>
        </p:sp>
        <p:sp>
          <p:nvSpPr>
            <p:cNvPr id="14" name="Arrow: Down 13">
              <a:extLst>
                <a:ext uri="{FF2B5EF4-FFF2-40B4-BE49-F238E27FC236}">
                  <a16:creationId xmlns:a16="http://schemas.microsoft.com/office/drawing/2014/main" id="{159FE65C-AEF1-408F-AE4E-58EC0E6E3307}"/>
                </a:ext>
              </a:extLst>
            </p:cNvPr>
            <p:cNvSpPr/>
            <p:nvPr/>
          </p:nvSpPr>
          <p:spPr>
            <a:xfrm>
              <a:off x="5105757" y="3357251"/>
              <a:ext cx="228421" cy="350812"/>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grpSp>
        <p:nvGrpSpPr>
          <p:cNvPr id="3" name="Group 5">
            <a:extLst>
              <a:ext uri="{FF2B5EF4-FFF2-40B4-BE49-F238E27FC236}">
                <a16:creationId xmlns:a16="http://schemas.microsoft.com/office/drawing/2014/main" id="{F9CB98CC-63FA-49AE-8A43-5F1DD5605261}"/>
              </a:ext>
            </a:extLst>
          </p:cNvPr>
          <p:cNvGrpSpPr>
            <a:grpSpLocks/>
          </p:cNvGrpSpPr>
          <p:nvPr/>
        </p:nvGrpSpPr>
        <p:grpSpPr bwMode="auto">
          <a:xfrm>
            <a:off x="10248900" y="2620963"/>
            <a:ext cx="1638300" cy="1108075"/>
            <a:chOff x="6435724" y="2981041"/>
            <a:chExt cx="1638300" cy="1107996"/>
          </a:xfrm>
        </p:grpSpPr>
        <p:sp>
          <p:nvSpPr>
            <p:cNvPr id="11" name="TextBox 39">
              <a:extLst>
                <a:ext uri="{FF2B5EF4-FFF2-40B4-BE49-F238E27FC236}">
                  <a16:creationId xmlns:a16="http://schemas.microsoft.com/office/drawing/2014/main" id="{C7067C05-7AC5-4011-B29B-D3A9436B75F0}"/>
                </a:ext>
              </a:extLst>
            </p:cNvPr>
            <p:cNvSpPr txBox="1">
              <a:spLocks noChangeArrowheads="1"/>
            </p:cNvSpPr>
            <p:nvPr/>
          </p:nvSpPr>
          <p:spPr bwMode="auto">
            <a:xfrm>
              <a:off x="6435724" y="2981041"/>
              <a:ext cx="1638300" cy="1107996"/>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Harmony</a:t>
              </a:r>
            </a:p>
            <a:p>
              <a:pPr algn="ctr">
                <a:defRPr/>
              </a:pPr>
              <a:endParaRPr lang="en-IN" altLang="en-US" sz="2200" b="1" dirty="0">
                <a:solidFill>
                  <a:prstClr val="white"/>
                </a:solidFill>
              </a:endParaRPr>
            </a:p>
            <a:p>
              <a:pPr algn="ctr">
                <a:defRPr/>
              </a:pPr>
              <a:r>
                <a:rPr lang="en-IN" altLang="en-US" sz="2200" b="1" dirty="0">
                  <a:solidFill>
                    <a:prstClr val="white"/>
                  </a:solidFill>
                </a:rPr>
                <a:t>Happiness</a:t>
              </a:r>
              <a:endParaRPr lang="en-US" altLang="en-US" sz="2200" b="1" dirty="0">
                <a:solidFill>
                  <a:prstClr val="white"/>
                </a:solidFill>
              </a:endParaRPr>
            </a:p>
          </p:txBody>
        </p:sp>
        <p:sp>
          <p:nvSpPr>
            <p:cNvPr id="12" name="Arrow: Down 11">
              <a:extLst>
                <a:ext uri="{FF2B5EF4-FFF2-40B4-BE49-F238E27FC236}">
                  <a16:creationId xmlns:a16="http://schemas.microsoft.com/office/drawing/2014/main" id="{6789B3F4-B1D1-4F9B-9C40-06C157F10187}"/>
                </a:ext>
              </a:extLst>
            </p:cNvPr>
            <p:cNvSpPr/>
            <p:nvPr/>
          </p:nvSpPr>
          <p:spPr>
            <a:xfrm>
              <a:off x="7086599" y="3357251"/>
              <a:ext cx="228600" cy="350813"/>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pSp>
      <p:cxnSp>
        <p:nvCxnSpPr>
          <p:cNvPr id="45" name="Straight Arrow Connector 44">
            <a:extLst>
              <a:ext uri="{FF2B5EF4-FFF2-40B4-BE49-F238E27FC236}">
                <a16:creationId xmlns:a16="http://schemas.microsoft.com/office/drawing/2014/main" id="{252AE61E-90CF-41F0-BB04-F185C49E4105}"/>
              </a:ext>
            </a:extLst>
          </p:cNvPr>
          <p:cNvCxnSpPr>
            <a:cxnSpLocks/>
          </p:cNvCxnSpPr>
          <p:nvPr/>
        </p:nvCxnSpPr>
        <p:spPr>
          <a:xfrm flipV="1">
            <a:off x="7485063" y="4953000"/>
            <a:ext cx="0" cy="6858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223" name="Straight Arrow Connector 9222">
            <a:extLst>
              <a:ext uri="{FF2B5EF4-FFF2-40B4-BE49-F238E27FC236}">
                <a16:creationId xmlns:a16="http://schemas.microsoft.com/office/drawing/2014/main" id="{2129123B-0C58-4D0E-8C48-C99B559470DA}"/>
              </a:ext>
            </a:extLst>
          </p:cNvPr>
          <p:cNvCxnSpPr>
            <a:cxnSpLocks/>
          </p:cNvCxnSpPr>
          <p:nvPr/>
        </p:nvCxnSpPr>
        <p:spPr>
          <a:xfrm>
            <a:off x="6646863" y="2097088"/>
            <a:ext cx="0" cy="4937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1F9E6BF-8B85-4FF0-ADC8-7485C5974471}"/>
              </a:ext>
            </a:extLst>
          </p:cNvPr>
          <p:cNvCxnSpPr>
            <a:cxnSpLocks/>
          </p:cNvCxnSpPr>
          <p:nvPr/>
        </p:nvCxnSpPr>
        <p:spPr>
          <a:xfrm>
            <a:off x="10096500" y="2673350"/>
            <a:ext cx="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25" name="Straight Connector 9224">
            <a:extLst>
              <a:ext uri="{FF2B5EF4-FFF2-40B4-BE49-F238E27FC236}">
                <a16:creationId xmlns:a16="http://schemas.microsoft.com/office/drawing/2014/main" id="{27FD7EDA-0055-4799-8B38-959B4F446F6C}"/>
              </a:ext>
            </a:extLst>
          </p:cNvPr>
          <p:cNvCxnSpPr>
            <a:cxnSpLocks/>
          </p:cNvCxnSpPr>
          <p:nvPr/>
        </p:nvCxnSpPr>
        <p:spPr>
          <a:xfrm flipH="1">
            <a:off x="6643688" y="2097088"/>
            <a:ext cx="15716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20BB982-9EA7-4E39-B68E-B6861E4AD60D}"/>
              </a:ext>
            </a:extLst>
          </p:cNvPr>
          <p:cNvCxnSpPr>
            <a:cxnSpLocks/>
          </p:cNvCxnSpPr>
          <p:nvPr/>
        </p:nvCxnSpPr>
        <p:spPr>
          <a:xfrm>
            <a:off x="6646863" y="2590800"/>
            <a:ext cx="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77BDE8-B6C0-415C-826A-3E5702EDAA45}"/>
              </a:ext>
            </a:extLst>
          </p:cNvPr>
          <p:cNvCxnSpPr>
            <a:cxnSpLocks/>
          </p:cNvCxnSpPr>
          <p:nvPr/>
        </p:nvCxnSpPr>
        <p:spPr>
          <a:xfrm flipH="1" flipV="1">
            <a:off x="6799263" y="2808288"/>
            <a:ext cx="0" cy="315912"/>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39" name="Text Box 7">
            <a:extLst>
              <a:ext uri="{FF2B5EF4-FFF2-40B4-BE49-F238E27FC236}">
                <a16:creationId xmlns:a16="http://schemas.microsoft.com/office/drawing/2014/main" id="{8FAF5F37-D4BE-4688-8B3A-B5814B3D53B0}"/>
              </a:ext>
            </a:extLst>
          </p:cNvPr>
          <p:cNvSpPr txBox="1">
            <a:spLocks noChangeArrowheads="1"/>
          </p:cNvSpPr>
          <p:nvPr/>
        </p:nvSpPr>
        <p:spPr bwMode="auto">
          <a:xfrm>
            <a:off x="5522913" y="5599113"/>
            <a:ext cx="2209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1000"/>
              </a:spcAft>
            </a:pPr>
            <a:r>
              <a:rPr lang="en-US" altLang="en-US" sz="2000" b="1">
                <a:solidFill>
                  <a:srgbClr val="000000"/>
                </a:solidFill>
              </a:rPr>
              <a:t>Sensation</a:t>
            </a:r>
          </a:p>
        </p:txBody>
      </p:sp>
      <p:sp>
        <p:nvSpPr>
          <p:cNvPr id="59" name="Rectangle 58">
            <a:extLst>
              <a:ext uri="{FF2B5EF4-FFF2-40B4-BE49-F238E27FC236}">
                <a16:creationId xmlns:a16="http://schemas.microsoft.com/office/drawing/2014/main" id="{75D14EE6-6783-447B-96FB-8B55A6BCE106}"/>
              </a:ext>
            </a:extLst>
          </p:cNvPr>
          <p:cNvSpPr>
            <a:spLocks noChangeArrowheads="1"/>
          </p:cNvSpPr>
          <p:nvPr/>
        </p:nvSpPr>
        <p:spPr bwMode="auto">
          <a:xfrm>
            <a:off x="5643563" y="2590800"/>
            <a:ext cx="17367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1600" b="1">
                <a:solidFill>
                  <a:srgbClr val="000000"/>
                </a:solidFill>
              </a:rPr>
              <a:t>Self-exploration</a:t>
            </a:r>
          </a:p>
        </p:txBody>
      </p:sp>
      <p:pic>
        <p:nvPicPr>
          <p:cNvPr id="38" name="Picture 37">
            <a:extLst>
              <a:ext uri="{FF2B5EF4-FFF2-40B4-BE49-F238E27FC236}">
                <a16:creationId xmlns:a16="http://schemas.microsoft.com/office/drawing/2014/main" id="{B532F70B-BC7B-4BC2-8E67-287E3885E1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5232" y="2541848"/>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17" name="Straight Arrow Connector 9216">
            <a:extLst>
              <a:ext uri="{FF2B5EF4-FFF2-40B4-BE49-F238E27FC236}">
                <a16:creationId xmlns:a16="http://schemas.microsoft.com/office/drawing/2014/main" id="{D710B316-9B6D-4662-8993-6D0A4A1AEE74}"/>
              </a:ext>
            </a:extLst>
          </p:cNvPr>
          <p:cNvCxnSpPr>
            <a:cxnSpLocks/>
          </p:cNvCxnSpPr>
          <p:nvPr/>
        </p:nvCxnSpPr>
        <p:spPr>
          <a:xfrm>
            <a:off x="2486025" y="2868613"/>
            <a:ext cx="3036888" cy="269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2" name="TextBox 39">
            <a:extLst>
              <a:ext uri="{FF2B5EF4-FFF2-40B4-BE49-F238E27FC236}">
                <a16:creationId xmlns:a16="http://schemas.microsoft.com/office/drawing/2014/main" id="{BB3C954E-1B0A-4953-8A4C-156BA5244495}"/>
              </a:ext>
            </a:extLst>
          </p:cNvPr>
          <p:cNvSpPr txBox="1">
            <a:spLocks noChangeArrowheads="1"/>
          </p:cNvSpPr>
          <p:nvPr/>
        </p:nvSpPr>
        <p:spPr bwMode="auto">
          <a:xfrm>
            <a:off x="5160963" y="3962400"/>
            <a:ext cx="2628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sz="2200" b="1">
                <a:solidFill>
                  <a:srgbClr val="FFFFFF"/>
                </a:solidFill>
              </a:rPr>
              <a:t>Harmony?</a:t>
            </a:r>
          </a:p>
          <a:p>
            <a:pPr algn="ctr"/>
            <a:r>
              <a:rPr lang="en-IN" altLang="en-US" sz="2200" b="1">
                <a:solidFill>
                  <a:srgbClr val="FFFFFF"/>
                </a:solidFill>
              </a:rPr>
              <a:t>Contradiction?</a:t>
            </a:r>
            <a:endParaRPr lang="en-US" altLang="en-US" sz="2200" b="1">
              <a:solidFill>
                <a:srgbClr val="FFFFFF"/>
              </a:solidFill>
            </a:endParaRPr>
          </a:p>
        </p:txBody>
      </p:sp>
      <p:sp>
        <p:nvSpPr>
          <p:cNvPr id="9232" name="Rectangle 9231">
            <a:extLst>
              <a:ext uri="{FF2B5EF4-FFF2-40B4-BE49-F238E27FC236}">
                <a16:creationId xmlns:a16="http://schemas.microsoft.com/office/drawing/2014/main" id="{7A1B1743-1BEF-439E-88F9-50DB148FF411}"/>
              </a:ext>
            </a:extLst>
          </p:cNvPr>
          <p:cNvSpPr>
            <a:spLocks noChangeArrowheads="1"/>
          </p:cNvSpPr>
          <p:nvPr/>
        </p:nvSpPr>
        <p:spPr bwMode="auto">
          <a:xfrm rot="-3949610">
            <a:off x="6100762" y="3009901"/>
            <a:ext cx="1184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Harmony</a:t>
            </a:r>
          </a:p>
        </p:txBody>
      </p:sp>
      <p:cxnSp>
        <p:nvCxnSpPr>
          <p:cNvPr id="65" name="Straight Connector 64">
            <a:extLst>
              <a:ext uri="{FF2B5EF4-FFF2-40B4-BE49-F238E27FC236}">
                <a16:creationId xmlns:a16="http://schemas.microsoft.com/office/drawing/2014/main" id="{E1D82033-5779-4886-9EFF-702FF18F4058}"/>
              </a:ext>
            </a:extLst>
          </p:cNvPr>
          <p:cNvCxnSpPr>
            <a:cxnSpLocks/>
          </p:cNvCxnSpPr>
          <p:nvPr/>
        </p:nvCxnSpPr>
        <p:spPr>
          <a:xfrm flipH="1" flipV="1">
            <a:off x="10275888" y="2849563"/>
            <a:ext cx="0" cy="315912"/>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34" name="Text Box 7">
            <a:extLst>
              <a:ext uri="{FF2B5EF4-FFF2-40B4-BE49-F238E27FC236}">
                <a16:creationId xmlns:a16="http://schemas.microsoft.com/office/drawing/2014/main" id="{F3C3ECB2-0368-4505-B53B-2DF7387FB5AE}"/>
              </a:ext>
            </a:extLst>
          </p:cNvPr>
          <p:cNvSpPr txBox="1">
            <a:spLocks noChangeArrowheads="1"/>
          </p:cNvSpPr>
          <p:nvPr/>
        </p:nvSpPr>
        <p:spPr bwMode="auto">
          <a:xfrm>
            <a:off x="173038" y="2578100"/>
            <a:ext cx="2209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Aft>
                <a:spcPts val="1000"/>
              </a:spcAft>
            </a:pPr>
            <a:r>
              <a:rPr lang="en-US" altLang="en-US" sz="2000" b="1">
                <a:solidFill>
                  <a:srgbClr val="000000"/>
                </a:solidFill>
              </a:rPr>
              <a:t>Preconditioning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4" grpId="0" animBg="1"/>
      <p:bldP spid="5" grpId="0" animBg="1"/>
      <p:bldP spid="39" grpId="0"/>
      <p:bldP spid="59" grpId="0" animBg="1"/>
      <p:bldP spid="62" grpId="0"/>
      <p:bldP spid="9232" grpId="0"/>
      <p:bldP spid="3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a:extLst>
              <a:ext uri="{FF2B5EF4-FFF2-40B4-BE49-F238E27FC236}">
                <a16:creationId xmlns:a16="http://schemas.microsoft.com/office/drawing/2014/main" id="{CD1FE2F5-854C-46A7-A2CD-40D264E5B5F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the meaning of “development of the Self”?</a:t>
            </a:r>
          </a:p>
          <a:p>
            <a:endParaRPr lang="en-IN" altLang="en-US"/>
          </a:p>
          <a:p>
            <a:endParaRPr lang="en-IN" altLang="en-US"/>
          </a:p>
          <a:p>
            <a:endParaRPr lang="en-IN" altLang="en-US"/>
          </a:p>
          <a:p>
            <a:endParaRPr lang="en-IN" altLang="en-US"/>
          </a:p>
          <a:p>
            <a:endParaRPr lang="en-IN" altLang="en-US"/>
          </a:p>
          <a:p>
            <a:endParaRPr lang="en-IN" altLang="en-US"/>
          </a:p>
          <a:p>
            <a:endParaRPr lang="en-US" altLang="en-US"/>
          </a:p>
        </p:txBody>
      </p:sp>
      <p:sp>
        <p:nvSpPr>
          <p:cNvPr id="95235" name="Content Placeholder 2">
            <a:extLst>
              <a:ext uri="{FF2B5EF4-FFF2-40B4-BE49-F238E27FC236}">
                <a16:creationId xmlns:a16="http://schemas.microsoft.com/office/drawing/2014/main" id="{2BD13998-6DE9-40B6-BBE6-FDE8C2A46AD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Development of self would mean having right understanding i.e., understanding the harmony (relationship, harmony, coexistence) at all levels of our being and feeling of harmony at all levels of our being. This will ensure  the state of harmony or happiness in continuity in the self. </a:t>
            </a:r>
          </a:p>
        </p:txBody>
      </p:sp>
      <p:sp>
        <p:nvSpPr>
          <p:cNvPr id="95236" name="Title 3">
            <a:extLst>
              <a:ext uri="{FF2B5EF4-FFF2-40B4-BE49-F238E27FC236}">
                <a16:creationId xmlns:a16="http://schemas.microsoft.com/office/drawing/2014/main" id="{1F44FE6E-E356-419C-8B37-7490F060B3B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Harmony in the Self, Happiness</a:t>
            </a:r>
            <a:r>
              <a:rPr lang="en-US" altLang="en-US"/>
              <a:t>	Response</a:t>
            </a:r>
            <a:endParaRPr lang="en-IN" altLang="en-US"/>
          </a:p>
        </p:txBody>
      </p:sp>
      <p:cxnSp>
        <p:nvCxnSpPr>
          <p:cNvPr id="5" name="Straight Connector 4">
            <a:extLst>
              <a:ext uri="{FF2B5EF4-FFF2-40B4-BE49-F238E27FC236}">
                <a16:creationId xmlns:a16="http://schemas.microsoft.com/office/drawing/2014/main" id="{751D4A62-246F-4993-A418-1E945EFB032A}"/>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DB8D9DA-BA41-4B91-9D90-72188E58A68B}"/>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Imagination (Desire,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16429" name="Rectangle 8">
            <a:extLst>
              <a:ext uri="{FF2B5EF4-FFF2-40B4-BE49-F238E27FC236}">
                <a16:creationId xmlns:a16="http://schemas.microsoft.com/office/drawing/2014/main" id="{8E7A923D-9D6B-4015-B939-47AEA8FEF0A7}"/>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D786AFC-B017-4327-8C8F-5CB48B9F79C2}"/>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1827AC1-30C2-4F32-86FC-3A4918D4F6E5}"/>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432" name="Rectangle 2">
            <a:extLst>
              <a:ext uri="{FF2B5EF4-FFF2-40B4-BE49-F238E27FC236}">
                <a16:creationId xmlns:a16="http://schemas.microsoft.com/office/drawing/2014/main" id="{0D192DA8-EA26-41BD-8793-88848FE7421E}"/>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33" name="Rectangle 3">
            <a:extLst>
              <a:ext uri="{FF2B5EF4-FFF2-40B4-BE49-F238E27FC236}">
                <a16:creationId xmlns:a16="http://schemas.microsoft.com/office/drawing/2014/main" id="{494A73FB-7467-40C0-9D4B-FFD41BB45DCB}"/>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cxnSp>
        <p:nvCxnSpPr>
          <p:cNvPr id="14" name="Straight Arrow Connector 13">
            <a:extLst>
              <a:ext uri="{FF2B5EF4-FFF2-40B4-BE49-F238E27FC236}">
                <a16:creationId xmlns:a16="http://schemas.microsoft.com/office/drawing/2014/main" id="{E44B7A3D-65B7-46BB-B71A-5D1FD4E90521}"/>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5BEDF2-AE79-4A0C-A3AA-1E9B29F27A7E}"/>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0FA577A-81EF-49C7-A8F5-AB9654098633}"/>
              </a:ext>
            </a:extLst>
          </p:cNvPr>
          <p:cNvGraphicFramePr/>
          <p:nvPr/>
        </p:nvGraphicFramePr>
        <p:xfrm>
          <a:off x="1600202" y="-685799"/>
          <a:ext cx="3990975" cy="696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6259" name="Picture 3">
            <a:extLst>
              <a:ext uri="{FF2B5EF4-FFF2-40B4-BE49-F238E27FC236}">
                <a16:creationId xmlns:a16="http://schemas.microsoft.com/office/drawing/2014/main" id="{7620494F-AA01-429D-B942-36C7436060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378450"/>
            <a:ext cx="2309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5">
            <a:extLst>
              <a:ext uri="{FF2B5EF4-FFF2-40B4-BE49-F238E27FC236}">
                <a16:creationId xmlns:a16="http://schemas.microsoft.com/office/drawing/2014/main" id="{B9A10F08-574C-4527-A732-D60256F34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060825"/>
            <a:ext cx="23606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7">
            <a:extLst>
              <a:ext uri="{FF2B5EF4-FFF2-40B4-BE49-F238E27FC236}">
                <a16:creationId xmlns:a16="http://schemas.microsoft.com/office/drawing/2014/main" id="{5018FC10-3ABF-4213-AE9A-34B3EBE26E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382838"/>
            <a:ext cx="23209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9">
            <a:extLst>
              <a:ext uri="{FF2B5EF4-FFF2-40B4-BE49-F238E27FC236}">
                <a16:creationId xmlns:a16="http://schemas.microsoft.com/office/drawing/2014/main" id="{8B964DC7-B16B-4A3E-A4B1-B8F44B838A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914400"/>
            <a:ext cx="23129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11">
            <a:extLst>
              <a:ext uri="{FF2B5EF4-FFF2-40B4-BE49-F238E27FC236}">
                <a16:creationId xmlns:a16="http://schemas.microsoft.com/office/drawing/2014/main" id="{E55F4FAC-95CF-424F-86F0-CC8C44948C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1063" y="-6350"/>
            <a:ext cx="2360612"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itle 12">
            <a:extLst>
              <a:ext uri="{FF2B5EF4-FFF2-40B4-BE49-F238E27FC236}">
                <a16:creationId xmlns:a16="http://schemas.microsoft.com/office/drawing/2014/main" id="{8E81F4EB-5052-4114-8DE8-F7B4D264AF07}"/>
              </a:ext>
            </a:extLst>
          </p:cNvPr>
          <p:cNvSpPr>
            <a:spLocks noGrp="1" noChangeArrowheads="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solidFill>
                  <a:schemeClr val="tx1"/>
                </a:solidFill>
              </a:rPr>
              <a:t>Self-evolution</a:t>
            </a:r>
            <a:endParaRPr lang="en-US" altLang="en-US">
              <a:solidFill>
                <a:schemeClr val="tx1"/>
              </a:solidFill>
            </a:endParaRPr>
          </a:p>
        </p:txBody>
      </p:sp>
      <p:cxnSp>
        <p:nvCxnSpPr>
          <p:cNvPr id="15" name="Straight Connector 14">
            <a:extLst>
              <a:ext uri="{FF2B5EF4-FFF2-40B4-BE49-F238E27FC236}">
                <a16:creationId xmlns:a16="http://schemas.microsoft.com/office/drawing/2014/main" id="{618ADDD9-EBA9-4814-A3AC-D0FE7D87A3DA}"/>
              </a:ext>
            </a:extLst>
          </p:cNvPr>
          <p:cNvCxnSpPr>
            <a:cxnSpLocks/>
          </p:cNvCxnSpPr>
          <p:nvPr/>
        </p:nvCxnSpPr>
        <p:spPr>
          <a:xfrm>
            <a:off x="1533525" y="4038600"/>
            <a:ext cx="9058275" cy="222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6266" name="Title 12">
            <a:extLst>
              <a:ext uri="{FF2B5EF4-FFF2-40B4-BE49-F238E27FC236}">
                <a16:creationId xmlns:a16="http://schemas.microsoft.com/office/drawing/2014/main" id="{69BF3823-A427-49A2-BF7D-3D34D9B54DBF}"/>
              </a:ext>
            </a:extLst>
          </p:cNvPr>
          <p:cNvSpPr txBox="1">
            <a:spLocks noChangeArrowheads="1"/>
          </p:cNvSpPr>
          <p:nvPr/>
        </p:nvSpPr>
        <p:spPr bwMode="auto">
          <a:xfrm>
            <a:off x="3951288" y="6003925"/>
            <a:ext cx="197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0000"/>
                </a:solidFill>
              </a:rPr>
              <a:t>Animal Consciousness</a:t>
            </a:r>
            <a:endParaRPr lang="en-US" altLang="en-US" b="1">
              <a:solidFill>
                <a:srgbClr val="FF0000"/>
              </a:solidFill>
            </a:endParaRPr>
          </a:p>
        </p:txBody>
      </p:sp>
      <p:sp>
        <p:nvSpPr>
          <p:cNvPr id="96267" name="Title 12">
            <a:extLst>
              <a:ext uri="{FF2B5EF4-FFF2-40B4-BE49-F238E27FC236}">
                <a16:creationId xmlns:a16="http://schemas.microsoft.com/office/drawing/2014/main" id="{9568EF46-5FC2-4734-B063-0B3DFCFF7F30}"/>
              </a:ext>
            </a:extLst>
          </p:cNvPr>
          <p:cNvSpPr txBox="1">
            <a:spLocks noChangeArrowheads="1"/>
          </p:cNvSpPr>
          <p:nvPr/>
        </p:nvSpPr>
        <p:spPr bwMode="auto">
          <a:xfrm>
            <a:off x="5256213" y="177800"/>
            <a:ext cx="1974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000000"/>
                </a:solidFill>
              </a:rPr>
              <a:t>Human Consciousness</a:t>
            </a:r>
            <a:endParaRPr lang="en-US" altLang="en-US" b="1">
              <a:solidFill>
                <a:srgbClr val="000000"/>
              </a:solidFill>
            </a:endParaRPr>
          </a:p>
        </p:txBody>
      </p:sp>
      <p:sp>
        <p:nvSpPr>
          <p:cNvPr id="96268" name="Title 12">
            <a:extLst>
              <a:ext uri="{FF2B5EF4-FFF2-40B4-BE49-F238E27FC236}">
                <a16:creationId xmlns:a16="http://schemas.microsoft.com/office/drawing/2014/main" id="{5B20A48C-44DD-421F-A93C-B2999DEE8F43}"/>
              </a:ext>
            </a:extLst>
          </p:cNvPr>
          <p:cNvSpPr txBox="1">
            <a:spLocks noChangeArrowheads="1"/>
          </p:cNvSpPr>
          <p:nvPr/>
        </p:nvSpPr>
        <p:spPr bwMode="auto">
          <a:xfrm>
            <a:off x="6848475" y="1371600"/>
            <a:ext cx="38195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IN" altLang="en-US" sz="1400" b="1">
                <a:solidFill>
                  <a:srgbClr val="000000"/>
                </a:solidFill>
              </a:rPr>
              <a:t>Living on the basis of knowing</a:t>
            </a:r>
          </a:p>
          <a:p>
            <a:pPr>
              <a:buFont typeface="Arial" panose="020B0604020202020204" pitchFamily="34" charset="0"/>
              <a:buChar char="•"/>
            </a:pPr>
            <a:r>
              <a:rPr lang="en-IN" altLang="en-US" sz="1400" b="1">
                <a:solidFill>
                  <a:srgbClr val="000000"/>
                </a:solidFill>
              </a:rPr>
              <a:t>Happiness by being in harmony within and harmony in all aspects of being</a:t>
            </a:r>
          </a:p>
          <a:p>
            <a:pPr>
              <a:buFont typeface="Arial" panose="020B0604020202020204" pitchFamily="34" charset="0"/>
              <a:buChar char="•"/>
            </a:pPr>
            <a:r>
              <a:rPr lang="en-IN" altLang="en-US" sz="1400" b="1">
                <a:solidFill>
                  <a:srgbClr val="000000"/>
                </a:solidFill>
              </a:rPr>
              <a:t>Acceptance of relationship – from one to many, to all [HAPPINESS]</a:t>
            </a:r>
          </a:p>
          <a:p>
            <a:pPr>
              <a:buFont typeface="Arial" panose="020B0604020202020204" pitchFamily="34" charset="0"/>
              <a:buChar char="•"/>
            </a:pPr>
            <a:r>
              <a:rPr lang="en-IN" altLang="en-US" sz="1400" b="1">
                <a:solidFill>
                  <a:srgbClr val="000000"/>
                </a:solidFill>
              </a:rPr>
              <a:t>Identifying need, production, right utilisation of physical facility [PROSPERITY]</a:t>
            </a:r>
          </a:p>
          <a:p>
            <a:pPr>
              <a:buFont typeface="Arial" panose="020B0604020202020204" pitchFamily="34" charset="0"/>
              <a:buChar char="•"/>
            </a:pPr>
            <a:r>
              <a:rPr lang="en-IN" altLang="en-US" sz="1400" b="1">
                <a:solidFill>
                  <a:srgbClr val="000000"/>
                </a:solidFill>
              </a:rPr>
              <a:t>Participation in larger order, expanding harmony [SOCIETAL DEVELOPMENT]</a:t>
            </a:r>
          </a:p>
        </p:txBody>
      </p:sp>
      <p:sp>
        <p:nvSpPr>
          <p:cNvPr id="96269" name="Title 12">
            <a:extLst>
              <a:ext uri="{FF2B5EF4-FFF2-40B4-BE49-F238E27FC236}">
                <a16:creationId xmlns:a16="http://schemas.microsoft.com/office/drawing/2014/main" id="{99EDA553-2DF5-4E3E-8D71-24DFD909786E}"/>
              </a:ext>
            </a:extLst>
          </p:cNvPr>
          <p:cNvSpPr txBox="1">
            <a:spLocks noChangeArrowheads="1"/>
          </p:cNvSpPr>
          <p:nvPr/>
        </p:nvSpPr>
        <p:spPr bwMode="auto">
          <a:xfrm>
            <a:off x="5929313" y="4770438"/>
            <a:ext cx="47386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IN" altLang="en-US" sz="1400" b="1">
                <a:solidFill>
                  <a:srgbClr val="FF0000"/>
                </a:solidFill>
              </a:rPr>
              <a:t>Living on the basis of assuming (without knowing)</a:t>
            </a:r>
          </a:p>
          <a:p>
            <a:pPr>
              <a:buFont typeface="Arial" panose="020B0604020202020204" pitchFamily="34" charset="0"/>
              <a:buChar char="•"/>
            </a:pPr>
            <a:r>
              <a:rPr lang="en-IN" altLang="en-US" sz="1400" b="1">
                <a:solidFill>
                  <a:srgbClr val="FF0000"/>
                </a:solidFill>
              </a:rPr>
              <a:t>Happiness from outside (through feeling from the other, sensual pleasure and physical facility)</a:t>
            </a:r>
          </a:p>
          <a:p>
            <a:pPr>
              <a:buFont typeface="Arial" panose="020B0604020202020204" pitchFamily="34" charset="0"/>
              <a:buChar char="•"/>
            </a:pPr>
            <a:r>
              <a:rPr lang="en-IN" altLang="en-US" sz="1400" b="1">
                <a:solidFill>
                  <a:srgbClr val="FF0000"/>
                </a:solidFill>
              </a:rPr>
              <a:t>Domination and opposition in relationship [UNHAPPINESS]</a:t>
            </a:r>
          </a:p>
          <a:p>
            <a:pPr>
              <a:buFont typeface="Arial" panose="020B0604020202020204" pitchFamily="34" charset="0"/>
              <a:buChar char="•"/>
            </a:pPr>
            <a:r>
              <a:rPr lang="en-IN" altLang="en-US" sz="1400" b="1">
                <a:solidFill>
                  <a:srgbClr val="FF0000"/>
                </a:solidFill>
              </a:rPr>
              <a:t>Exploitation and indulgence [DEPRIVATION]</a:t>
            </a:r>
          </a:p>
          <a:p>
            <a:pPr>
              <a:buFont typeface="Arial" panose="020B0604020202020204" pitchFamily="34" charset="0"/>
              <a:buChar char="•"/>
            </a:pPr>
            <a:r>
              <a:rPr lang="en-IN" altLang="en-US" sz="1400" b="1">
                <a:solidFill>
                  <a:srgbClr val="FF0000"/>
                </a:solidFill>
              </a:rPr>
              <a:t>Exploitation in larger order, increasing disorder [DEGRADING SOCIETY]</a:t>
            </a:r>
          </a:p>
        </p:txBody>
      </p:sp>
      <p:sp>
        <p:nvSpPr>
          <p:cNvPr id="96270" name="TextBox 11">
            <a:extLst>
              <a:ext uri="{FF2B5EF4-FFF2-40B4-BE49-F238E27FC236}">
                <a16:creationId xmlns:a16="http://schemas.microsoft.com/office/drawing/2014/main" id="{8AFAA120-CF98-44DF-8801-7DD53981241B}"/>
              </a:ext>
            </a:extLst>
          </p:cNvPr>
          <p:cNvSpPr txBox="1">
            <a:spLocks noChangeArrowheads="1"/>
          </p:cNvSpPr>
          <p:nvPr/>
        </p:nvSpPr>
        <p:spPr bwMode="auto">
          <a:xfrm>
            <a:off x="6678613" y="3868738"/>
            <a:ext cx="353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a:solidFill>
                  <a:srgbClr val="000000"/>
                </a:solidFill>
              </a:rPr>
              <a:t>Transformation / Development</a:t>
            </a:r>
            <a:endParaRPr lang="en-US" altLang="en-US" b="1">
              <a:solidFill>
                <a:srgbClr val="000000"/>
              </a:solidFill>
            </a:endParaRPr>
          </a:p>
        </p:txBody>
      </p:sp>
      <p:sp>
        <p:nvSpPr>
          <p:cNvPr id="16" name="Arrow: Up 15">
            <a:extLst>
              <a:ext uri="{FF2B5EF4-FFF2-40B4-BE49-F238E27FC236}">
                <a16:creationId xmlns:a16="http://schemas.microsoft.com/office/drawing/2014/main" id="{3818152C-9794-4CA1-81F6-FA561F33B5C5}"/>
              </a:ext>
            </a:extLst>
          </p:cNvPr>
          <p:cNvSpPr/>
          <p:nvPr/>
        </p:nvSpPr>
        <p:spPr bwMode="auto">
          <a:xfrm>
            <a:off x="6008688" y="3733800"/>
            <a:ext cx="315912" cy="6096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a:extLst>
              <a:ext uri="{FF2B5EF4-FFF2-40B4-BE49-F238E27FC236}">
                <a16:creationId xmlns:a16="http://schemas.microsoft.com/office/drawing/2014/main" id="{0CAC5FCC-BF74-4878-95E3-A483A754353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After the last tutorial session on self-awareness, my problems have increased! I was quite happy before. Now I can see many contradictions within… I cant even sleep properly. What to do?</a:t>
            </a:r>
          </a:p>
          <a:p>
            <a:endParaRPr lang="en-US" altLang="en-US"/>
          </a:p>
          <a:p>
            <a:endParaRPr lang="en-IN" altLang="en-US"/>
          </a:p>
          <a:p>
            <a:endParaRPr lang="en-US" altLang="en-US"/>
          </a:p>
        </p:txBody>
      </p:sp>
      <p:sp>
        <p:nvSpPr>
          <p:cNvPr id="97283" name="Content Placeholder 2">
            <a:extLst>
              <a:ext uri="{FF2B5EF4-FFF2-40B4-BE49-F238E27FC236}">
                <a16:creationId xmlns:a16="http://schemas.microsoft.com/office/drawing/2014/main" id="{E15A088F-C9DC-4B83-A42F-B65DBA57389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When we start becoming aware of our self, we are able to see that there are contradictions within and therefore unhappiness within. This was there even before, but we were not aware of it. So it appears that our unhappiness has increased. </a:t>
            </a:r>
          </a:p>
          <a:p>
            <a:r>
              <a:rPr lang="en-IN" altLang="en-US"/>
              <a:t>As a matter of fact, when we become aware of our self, our imagination, and our natural acceptance, than we are able to get rid of many contradictions that were there within and therefore there is a increase in our state of being in harmony and happiness within.   </a:t>
            </a:r>
          </a:p>
        </p:txBody>
      </p:sp>
      <p:sp>
        <p:nvSpPr>
          <p:cNvPr id="97284" name="Title 3">
            <a:extLst>
              <a:ext uri="{FF2B5EF4-FFF2-40B4-BE49-F238E27FC236}">
                <a16:creationId xmlns:a16="http://schemas.microsoft.com/office/drawing/2014/main" id="{41B1F8E5-9F7D-4215-BFB7-CE727AB5985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Harmony in the Self, Happiness</a:t>
            </a:r>
            <a:r>
              <a:rPr lang="en-US" altLang="en-US"/>
              <a:t>	Response</a:t>
            </a:r>
            <a:endParaRPr lang="en-IN" altLang="en-US"/>
          </a:p>
        </p:txBody>
      </p:sp>
      <p:cxnSp>
        <p:nvCxnSpPr>
          <p:cNvPr id="5" name="Straight Connector 4">
            <a:extLst>
              <a:ext uri="{FF2B5EF4-FFF2-40B4-BE49-F238E27FC236}">
                <a16:creationId xmlns:a16="http://schemas.microsoft.com/office/drawing/2014/main" id="{63D4006E-BE47-4121-B7E3-812938C59741}"/>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6" descr="H1.png">
            <a:extLst>
              <a:ext uri="{FF2B5EF4-FFF2-40B4-BE49-F238E27FC236}">
                <a16:creationId xmlns:a16="http://schemas.microsoft.com/office/drawing/2014/main" id="{821965DB-ED4A-4BD0-9DD5-F0A3D3128482}"/>
              </a:ext>
            </a:extLst>
          </p:cNvPr>
          <p:cNvPicPr>
            <a:picLocks noChangeAspect="1"/>
          </p:cNvPicPr>
          <p:nvPr/>
        </p:nvPicPr>
        <p:blipFill>
          <a:blip r:embed="rId2">
            <a:extLst>
              <a:ext uri="{28A0092B-C50C-407E-A947-70E740481C1C}">
                <a14:useLocalDpi xmlns:a14="http://schemas.microsoft.com/office/drawing/2010/main" val="0"/>
              </a:ext>
            </a:extLst>
          </a:blip>
          <a:srcRect t="56442" r="2499"/>
          <a:stretch>
            <a:fillRect/>
          </a:stretch>
        </p:blipFill>
        <p:spPr bwMode="auto">
          <a:xfrm>
            <a:off x="990600" y="2590800"/>
            <a:ext cx="62484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8" descr="H1.png">
            <a:extLst>
              <a:ext uri="{FF2B5EF4-FFF2-40B4-BE49-F238E27FC236}">
                <a16:creationId xmlns:a16="http://schemas.microsoft.com/office/drawing/2014/main" id="{EA768E3F-49E9-4134-863A-8B6AD10FEE15}"/>
              </a:ext>
            </a:extLst>
          </p:cNvPr>
          <p:cNvPicPr>
            <a:picLocks noChangeAspect="1"/>
          </p:cNvPicPr>
          <p:nvPr/>
        </p:nvPicPr>
        <p:blipFill>
          <a:blip r:embed="rId2">
            <a:extLst>
              <a:ext uri="{28A0092B-C50C-407E-A947-70E740481C1C}">
                <a14:useLocalDpi xmlns:a14="http://schemas.microsoft.com/office/drawing/2010/main" val="0"/>
              </a:ext>
            </a:extLst>
          </a:blip>
          <a:srcRect r="2499" b="48712"/>
          <a:stretch>
            <a:fillRect/>
          </a:stretch>
        </p:blipFill>
        <p:spPr bwMode="auto">
          <a:xfrm>
            <a:off x="1676400" y="0"/>
            <a:ext cx="6270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9">
            <a:extLst>
              <a:ext uri="{FF2B5EF4-FFF2-40B4-BE49-F238E27FC236}">
                <a16:creationId xmlns:a16="http://schemas.microsoft.com/office/drawing/2014/main" id="{A7A54E32-5435-483C-8803-F6DDDDF5E308}"/>
              </a:ext>
            </a:extLst>
          </p:cNvPr>
          <p:cNvSpPr txBox="1">
            <a:spLocks noChangeArrowheads="1"/>
          </p:cNvSpPr>
          <p:nvPr/>
        </p:nvSpPr>
        <p:spPr bwMode="auto">
          <a:xfrm>
            <a:off x="7924800" y="5116513"/>
            <a:ext cx="1600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Temporary escape from unhappiness</a:t>
            </a:r>
          </a:p>
          <a:p>
            <a:pPr algn="ctr" eaLnBrk="1" hangingPunct="1"/>
            <a:endParaRPr lang="en-US" altLang="en-US">
              <a:solidFill>
                <a:srgbClr val="000000"/>
              </a:solidFill>
            </a:endParaRPr>
          </a:p>
          <a:p>
            <a:pPr algn="ctr" eaLnBrk="1" hangingPunct="1"/>
            <a:r>
              <a:rPr lang="en-US" altLang="en-US">
                <a:solidFill>
                  <a:srgbClr val="000000"/>
                </a:solidFill>
              </a:rPr>
              <a:t>Addict</a:t>
            </a:r>
          </a:p>
        </p:txBody>
      </p:sp>
      <p:sp>
        <p:nvSpPr>
          <p:cNvPr id="98309" name="TextBox 10">
            <a:extLst>
              <a:ext uri="{FF2B5EF4-FFF2-40B4-BE49-F238E27FC236}">
                <a16:creationId xmlns:a16="http://schemas.microsoft.com/office/drawing/2014/main" id="{C178A48D-0281-4F7F-AFE0-0B1692148293}"/>
              </a:ext>
            </a:extLst>
          </p:cNvPr>
          <p:cNvSpPr txBox="1">
            <a:spLocks noChangeArrowheads="1"/>
          </p:cNvSpPr>
          <p:nvPr/>
        </p:nvSpPr>
        <p:spPr bwMode="auto">
          <a:xfrm>
            <a:off x="7924800" y="2819400"/>
            <a:ext cx="160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Temporary excitement</a:t>
            </a:r>
          </a:p>
          <a:p>
            <a:pPr algn="ctr" eaLnBrk="1" hangingPunct="1"/>
            <a:endParaRPr lang="en-US" altLang="en-US">
              <a:solidFill>
                <a:srgbClr val="000000"/>
              </a:solidFill>
            </a:endParaRPr>
          </a:p>
          <a:p>
            <a:pPr algn="ctr" eaLnBrk="1" hangingPunct="1"/>
            <a:r>
              <a:rPr lang="en-US" altLang="en-US">
                <a:solidFill>
                  <a:srgbClr val="000000"/>
                </a:solidFill>
              </a:rPr>
              <a:t>Recovering</a:t>
            </a:r>
          </a:p>
          <a:p>
            <a:pPr algn="ctr" eaLnBrk="1" hangingPunct="1"/>
            <a:r>
              <a:rPr lang="en-US" altLang="en-US">
                <a:solidFill>
                  <a:srgbClr val="000000"/>
                </a:solidFill>
              </a:rPr>
              <a:t>Addict</a:t>
            </a:r>
          </a:p>
        </p:txBody>
      </p:sp>
      <p:sp>
        <p:nvSpPr>
          <p:cNvPr id="98310" name="TextBox 11">
            <a:extLst>
              <a:ext uri="{FF2B5EF4-FFF2-40B4-BE49-F238E27FC236}">
                <a16:creationId xmlns:a16="http://schemas.microsoft.com/office/drawing/2014/main" id="{881A967C-5F13-456B-A18A-03BDA6852F56}"/>
              </a:ext>
            </a:extLst>
          </p:cNvPr>
          <p:cNvSpPr txBox="1">
            <a:spLocks noChangeArrowheads="1"/>
          </p:cNvSpPr>
          <p:nvPr/>
        </p:nvSpPr>
        <p:spPr bwMode="auto">
          <a:xfrm>
            <a:off x="8305800" y="304800"/>
            <a:ext cx="1600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00"/>
                </a:solidFill>
              </a:rPr>
              <a:t>Continuous happiness</a:t>
            </a:r>
          </a:p>
          <a:p>
            <a:pPr algn="ctr" eaLnBrk="1" hangingPunct="1"/>
            <a:endParaRPr lang="en-US" altLang="en-US">
              <a:solidFill>
                <a:srgbClr val="000000"/>
              </a:solidFill>
            </a:endParaRPr>
          </a:p>
          <a:p>
            <a:pPr algn="ctr" eaLnBrk="1" hangingPunct="1"/>
            <a:r>
              <a:rPr lang="en-US" altLang="en-US">
                <a:solidFill>
                  <a:srgbClr val="000000"/>
                </a:solidFill>
              </a:rPr>
              <a:t>Realised</a:t>
            </a:r>
          </a:p>
          <a:p>
            <a:pPr algn="ctr" eaLnBrk="1" hangingPunct="1"/>
            <a:r>
              <a:rPr lang="en-US" altLang="en-US">
                <a:solidFill>
                  <a:srgbClr val="000000"/>
                </a:solidFill>
              </a:rPr>
              <a:t>(Dorji)</a:t>
            </a:r>
          </a:p>
        </p:txBody>
      </p:sp>
      <p:sp>
        <p:nvSpPr>
          <p:cNvPr id="13" name="Up Arrow 12">
            <a:extLst>
              <a:ext uri="{FF2B5EF4-FFF2-40B4-BE49-F238E27FC236}">
                <a16:creationId xmlns:a16="http://schemas.microsoft.com/office/drawing/2014/main" id="{F33A2890-C8BA-466F-9D85-A7AE16B462FB}"/>
              </a:ext>
            </a:extLst>
          </p:cNvPr>
          <p:cNvSpPr/>
          <p:nvPr/>
        </p:nvSpPr>
        <p:spPr>
          <a:xfrm>
            <a:off x="11430000" y="990600"/>
            <a:ext cx="304800" cy="5589588"/>
          </a:xfrm>
          <a:prstGeom prst="upArrow">
            <a:avLst/>
          </a:prstGeom>
          <a:solidFill>
            <a:srgbClr val="FFC000"/>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Up Arrow 13">
            <a:extLst>
              <a:ext uri="{FF2B5EF4-FFF2-40B4-BE49-F238E27FC236}">
                <a16:creationId xmlns:a16="http://schemas.microsoft.com/office/drawing/2014/main" id="{1C480977-F58C-402E-89E2-A9BF093F5D3E}"/>
              </a:ext>
            </a:extLst>
          </p:cNvPr>
          <p:cNvSpPr/>
          <p:nvPr/>
        </p:nvSpPr>
        <p:spPr>
          <a:xfrm>
            <a:off x="11582400" y="838200"/>
            <a:ext cx="304800" cy="3124200"/>
          </a:xfrm>
          <a:prstGeom prst="upArrow">
            <a:avLst/>
          </a:prstGeom>
          <a:solidFill>
            <a:srgbClr val="FFC000"/>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2" name="Group 85">
            <a:extLst>
              <a:ext uri="{FF2B5EF4-FFF2-40B4-BE49-F238E27FC236}">
                <a16:creationId xmlns:a16="http://schemas.microsoft.com/office/drawing/2014/main" id="{393F8C86-F5AB-4EC3-A54D-4CAEFEFFE849}"/>
              </a:ext>
            </a:extLst>
          </p:cNvPr>
          <p:cNvGrpSpPr>
            <a:grpSpLocks/>
          </p:cNvGrpSpPr>
          <p:nvPr/>
        </p:nvGrpSpPr>
        <p:grpSpPr bwMode="auto">
          <a:xfrm rot="5400000">
            <a:off x="8179000" y="3894579"/>
            <a:ext cx="1015584" cy="1608416"/>
            <a:chOff x="2459092" y="3710760"/>
            <a:chExt cx="442419" cy="380867"/>
          </a:xfrm>
          <a:solidFill>
            <a:schemeClr val="tx1"/>
          </a:solidFill>
        </p:grpSpPr>
        <p:sp>
          <p:nvSpPr>
            <p:cNvPr id="16" name="AutoShape 128">
              <a:extLst>
                <a:ext uri="{FF2B5EF4-FFF2-40B4-BE49-F238E27FC236}">
                  <a16:creationId xmlns:a16="http://schemas.microsoft.com/office/drawing/2014/main" id="{48FDF31F-9A8B-46FA-8B54-5AE2691D4509}"/>
                </a:ext>
              </a:extLst>
            </p:cNvPr>
            <p:cNvSpPr>
              <a:spLocks noChangeArrowheads="1"/>
            </p:cNvSpPr>
            <p:nvPr/>
          </p:nvSpPr>
          <p:spPr bwMode="auto">
            <a:xfrm rot="10800000">
              <a:off x="2459092" y="3710760"/>
              <a:ext cx="342832" cy="154346"/>
            </a:xfrm>
            <a:prstGeom prst="curvedUpArrow">
              <a:avLst>
                <a:gd name="adj1" fmla="val 18469"/>
                <a:gd name="adj2" fmla="val 67644"/>
                <a:gd name="adj3" fmla="val 15648"/>
              </a:avLst>
            </a:prstGeom>
            <a:grpFill/>
            <a:ln w="9525">
              <a:solidFill>
                <a:srgbClr val="FF0000"/>
              </a:solidFill>
              <a:miter lim="800000"/>
              <a:headEnd/>
              <a:tailEnd/>
            </a:ln>
          </p:spPr>
          <p:txBody>
            <a:bodyPr/>
            <a:lstStyle/>
            <a:p>
              <a:pPr eaLnBrk="1" hangingPunct="1">
                <a:defRPr/>
              </a:pPr>
              <a:endParaRPr lang="en-US" u="sng">
                <a:solidFill>
                  <a:prstClr val="black"/>
                </a:solidFill>
                <a:latin typeface="Arial" charset="0"/>
              </a:endParaRPr>
            </a:p>
          </p:txBody>
        </p:sp>
        <p:sp>
          <p:nvSpPr>
            <p:cNvPr id="17" name="AutoShape 128">
              <a:extLst>
                <a:ext uri="{FF2B5EF4-FFF2-40B4-BE49-F238E27FC236}">
                  <a16:creationId xmlns:a16="http://schemas.microsoft.com/office/drawing/2014/main" id="{2F4C0040-29BF-46DE-AC7B-B08ED29B192B}"/>
                </a:ext>
              </a:extLst>
            </p:cNvPr>
            <p:cNvSpPr>
              <a:spLocks noChangeArrowheads="1"/>
            </p:cNvSpPr>
            <p:nvPr/>
          </p:nvSpPr>
          <p:spPr bwMode="auto">
            <a:xfrm>
              <a:off x="2558679" y="3937281"/>
              <a:ext cx="342832" cy="154346"/>
            </a:xfrm>
            <a:prstGeom prst="curvedUpArrow">
              <a:avLst>
                <a:gd name="adj1" fmla="val 18469"/>
                <a:gd name="adj2" fmla="val 67644"/>
                <a:gd name="adj3" fmla="val 15648"/>
              </a:avLst>
            </a:prstGeom>
            <a:grpFill/>
            <a:ln w="9525">
              <a:solidFill>
                <a:srgbClr val="FF0000"/>
              </a:solidFill>
              <a:miter lim="800000"/>
              <a:headEnd/>
              <a:tailEnd/>
            </a:ln>
          </p:spPr>
          <p:txBody>
            <a:bodyPr/>
            <a:lstStyle/>
            <a:p>
              <a:pPr eaLnBrk="1" hangingPunct="1">
                <a:defRPr/>
              </a:pPr>
              <a:endParaRPr lang="en-US" u="sng">
                <a:solidFill>
                  <a:prstClr val="black"/>
                </a:solidFill>
                <a:latin typeface="Arial" charset="0"/>
              </a:endParaRPr>
            </a:p>
          </p:txBody>
        </p:sp>
      </p:grpSp>
      <p:pic>
        <p:nvPicPr>
          <p:cNvPr id="98314" name="Picture 14" descr="Picture1.png">
            <a:extLst>
              <a:ext uri="{FF2B5EF4-FFF2-40B4-BE49-F238E27FC236}">
                <a16:creationId xmlns:a16="http://schemas.microsoft.com/office/drawing/2014/main" id="{2B4289CE-CED0-4180-9D94-8609D19964E0}"/>
              </a:ext>
            </a:extLst>
          </p:cNvPr>
          <p:cNvPicPr>
            <a:picLocks noChangeAspect="1"/>
          </p:cNvPicPr>
          <p:nvPr/>
        </p:nvPicPr>
        <p:blipFill>
          <a:blip r:embed="rId3">
            <a:extLst>
              <a:ext uri="{28A0092B-C50C-407E-A947-70E740481C1C}">
                <a14:useLocalDpi xmlns:a14="http://schemas.microsoft.com/office/drawing/2010/main" val="0"/>
              </a:ext>
            </a:extLst>
          </a:blip>
          <a:srcRect t="50490"/>
          <a:stretch>
            <a:fillRect/>
          </a:stretch>
        </p:blipFill>
        <p:spPr bwMode="auto">
          <a:xfrm>
            <a:off x="304800" y="4648200"/>
            <a:ext cx="6400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TextBox 14">
            <a:extLst>
              <a:ext uri="{FF2B5EF4-FFF2-40B4-BE49-F238E27FC236}">
                <a16:creationId xmlns:a16="http://schemas.microsoft.com/office/drawing/2014/main" id="{09296098-ED81-47E5-A3F5-D07F402021EF}"/>
              </a:ext>
            </a:extLst>
          </p:cNvPr>
          <p:cNvSpPr txBox="1">
            <a:spLocks noChangeArrowheads="1"/>
          </p:cNvSpPr>
          <p:nvPr/>
        </p:nvSpPr>
        <p:spPr bwMode="auto">
          <a:xfrm>
            <a:off x="304800" y="2209800"/>
            <a:ext cx="1074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1600">
                <a:solidFill>
                  <a:srgbClr val="000000"/>
                </a:solidFill>
              </a:rPr>
              <a:t>--------------------------------------------------------------------- </a:t>
            </a:r>
            <a:r>
              <a:rPr lang="en-IN" altLang="en-US" sz="1600" b="1">
                <a:solidFill>
                  <a:srgbClr val="000000"/>
                </a:solidFill>
              </a:rPr>
              <a:t>Transformation / Development </a:t>
            </a:r>
            <a:r>
              <a:rPr lang="en-IN" altLang="en-US" sz="1600">
                <a:solidFill>
                  <a:srgbClr val="000000"/>
                </a:solidFill>
              </a:rPr>
              <a:t>-----------------------------------------</a:t>
            </a:r>
          </a:p>
        </p:txBody>
      </p:sp>
      <p:sp>
        <p:nvSpPr>
          <p:cNvPr id="4" name="Arrow: Up 3">
            <a:extLst>
              <a:ext uri="{FF2B5EF4-FFF2-40B4-BE49-F238E27FC236}">
                <a16:creationId xmlns:a16="http://schemas.microsoft.com/office/drawing/2014/main" id="{196D2926-ADE0-4E4A-A91B-B3C70B8EBCCE}"/>
              </a:ext>
            </a:extLst>
          </p:cNvPr>
          <p:cNvSpPr/>
          <p:nvPr/>
        </p:nvSpPr>
        <p:spPr>
          <a:xfrm>
            <a:off x="4724400" y="2209800"/>
            <a:ext cx="152400" cy="3048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98317" name="TextBox 17">
            <a:extLst>
              <a:ext uri="{FF2B5EF4-FFF2-40B4-BE49-F238E27FC236}">
                <a16:creationId xmlns:a16="http://schemas.microsoft.com/office/drawing/2014/main" id="{D690F908-35E9-445E-80D4-5798E770E6EC}"/>
              </a:ext>
            </a:extLst>
          </p:cNvPr>
          <p:cNvSpPr txBox="1">
            <a:spLocks noChangeArrowheads="1"/>
          </p:cNvSpPr>
          <p:nvPr/>
        </p:nvSpPr>
        <p:spPr bwMode="auto">
          <a:xfrm rot="-5400000">
            <a:off x="9138444" y="4348956"/>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Animal Consciousness</a:t>
            </a:r>
            <a:endParaRPr lang="en-IN" altLang="en-US">
              <a:solidFill>
                <a:srgbClr val="000000"/>
              </a:solidFill>
            </a:endParaRPr>
          </a:p>
        </p:txBody>
      </p:sp>
      <p:sp>
        <p:nvSpPr>
          <p:cNvPr id="98318" name="TextBox 20">
            <a:extLst>
              <a:ext uri="{FF2B5EF4-FFF2-40B4-BE49-F238E27FC236}">
                <a16:creationId xmlns:a16="http://schemas.microsoft.com/office/drawing/2014/main" id="{D4594AE2-4B11-42BB-9D4F-DA2BB4D04FBE}"/>
              </a:ext>
            </a:extLst>
          </p:cNvPr>
          <p:cNvSpPr txBox="1">
            <a:spLocks noChangeArrowheads="1"/>
          </p:cNvSpPr>
          <p:nvPr/>
        </p:nvSpPr>
        <p:spPr bwMode="auto">
          <a:xfrm rot="-5400000">
            <a:off x="9508331" y="894557"/>
            <a:ext cx="1825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rgbClr val="000000"/>
                </a:solidFill>
              </a:rPr>
              <a:t>Human Consciousness</a:t>
            </a:r>
            <a:endParaRPr lang="en-IN" altLang="en-US">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1">
            <a:extLst>
              <a:ext uri="{FF2B5EF4-FFF2-40B4-BE49-F238E27FC236}">
                <a16:creationId xmlns:a16="http://schemas.microsoft.com/office/drawing/2014/main" id="{2F5788E1-AD4E-4EC5-87FF-2DCA7B75B2D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 can see that I can work within. But what about outside, with others. I have a desire to work also and to be with the family also. I want to fulfill both and feel that if any of those is not fulfilled, I will be unhappy. What is the way forward?</a:t>
            </a:r>
          </a:p>
          <a:p>
            <a:endParaRPr lang="en-US" altLang="en-US"/>
          </a:p>
          <a:p>
            <a:endParaRPr lang="en-US" altLang="en-US"/>
          </a:p>
        </p:txBody>
      </p:sp>
      <p:sp>
        <p:nvSpPr>
          <p:cNvPr id="99331" name="Content Placeholder 2">
            <a:extLst>
              <a:ext uri="{FF2B5EF4-FFF2-40B4-BE49-F238E27FC236}">
                <a16:creationId xmlns:a16="http://schemas.microsoft.com/office/drawing/2014/main" id="{566A3C3A-5F9F-49DB-9F6B-034F8F4E2A8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We have to understand the harmony in society and harmony in family &amp; nature and then define a way of life, a system in the society, which ensures the fulfilment of all these harmony. Then  we will be free of these contradictions. </a:t>
            </a:r>
          </a:p>
        </p:txBody>
      </p:sp>
      <p:sp>
        <p:nvSpPr>
          <p:cNvPr id="99332" name="Title 3">
            <a:extLst>
              <a:ext uri="{FF2B5EF4-FFF2-40B4-BE49-F238E27FC236}">
                <a16:creationId xmlns:a16="http://schemas.microsoft.com/office/drawing/2014/main" id="{C1061A39-A7AF-4E03-BE31-18C8AE66FF4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Harmony in the Self, Happiness</a:t>
            </a:r>
            <a:r>
              <a:rPr lang="en-US" altLang="en-US"/>
              <a:t>	Response</a:t>
            </a:r>
            <a:endParaRPr lang="en-IN" altLang="en-US"/>
          </a:p>
        </p:txBody>
      </p:sp>
      <p:cxnSp>
        <p:nvCxnSpPr>
          <p:cNvPr id="5" name="Straight Connector 4">
            <a:extLst>
              <a:ext uri="{FF2B5EF4-FFF2-40B4-BE49-F238E27FC236}">
                <a16:creationId xmlns:a16="http://schemas.microsoft.com/office/drawing/2014/main" id="{19501B2B-D29C-4C4E-B55C-F45EC304B24B}"/>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a:extLst>
              <a:ext uri="{FF2B5EF4-FFF2-40B4-BE49-F238E27FC236}">
                <a16:creationId xmlns:a16="http://schemas.microsoft.com/office/drawing/2014/main" id="{2768581E-B680-490B-9447-C918B3A030E9}"/>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6</a:t>
            </a:r>
            <a:r>
              <a:rPr lang="en-US" altLang="en-US" baseline="30000"/>
              <a:t>th</a:t>
            </a:r>
            <a:r>
              <a:rPr lang="en-US" altLang="en-US"/>
              <a:t> sense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Intuition</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Reflex action</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Intellect</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Cognitive ability</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5 quotients</a:t>
            </a:r>
          </a:p>
          <a:p>
            <a:pPr marL="0" indent="0">
              <a:buFont typeface="Arial" panose="020B0604020202020204" pitchFamily="34" charset="0"/>
              <a:buNone/>
            </a:pPr>
            <a:r>
              <a:rPr lang="en-US" altLang="en-US"/>
              <a:t>SQ Social quotient		self+body+…</a:t>
            </a:r>
          </a:p>
          <a:p>
            <a:pPr marL="0" indent="0">
              <a:buFont typeface="Arial" panose="020B0604020202020204" pitchFamily="34" charset="0"/>
              <a:buNone/>
            </a:pPr>
            <a:r>
              <a:rPr lang="en-US" altLang="en-US"/>
              <a:t>IQ Intelligence quotient	self</a:t>
            </a:r>
          </a:p>
          <a:p>
            <a:pPr marL="0" indent="0">
              <a:buFont typeface="Arial" panose="020B0604020202020204" pitchFamily="34" charset="0"/>
              <a:buNone/>
            </a:pPr>
            <a:r>
              <a:rPr lang="en-US" altLang="en-US"/>
              <a:t>EQ Emotional quotient	self</a:t>
            </a:r>
            <a:br>
              <a:rPr lang="en-US" altLang="en-US"/>
            </a:br>
            <a:r>
              <a:rPr lang="en-US" altLang="en-US"/>
              <a:t>SQ Spiritual quotient		self</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endParaRPr lang="en-IN" altLang="en-US"/>
          </a:p>
        </p:txBody>
      </p:sp>
      <p:sp>
        <p:nvSpPr>
          <p:cNvPr id="100355" name="Content Placeholder 2">
            <a:extLst>
              <a:ext uri="{FF2B5EF4-FFF2-40B4-BE49-F238E27FC236}">
                <a16:creationId xmlns:a16="http://schemas.microsoft.com/office/drawing/2014/main" id="{CDA9C7FA-B5A5-4EE6-BC3D-685BD4C5EF6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Split personality</a:t>
            </a:r>
          </a:p>
          <a:p>
            <a:pPr marL="0" indent="0">
              <a:buFont typeface="Arial" panose="020B0604020202020204" pitchFamily="34" charset="0"/>
              <a:buNone/>
            </a:pPr>
            <a:r>
              <a:rPr lang="en-US" altLang="en-US"/>
              <a:t>Schizophrenia</a:t>
            </a:r>
            <a:endParaRPr lang="en-IN" altLang="en-US"/>
          </a:p>
        </p:txBody>
      </p:sp>
      <p:sp>
        <p:nvSpPr>
          <p:cNvPr id="100356" name="Title 3">
            <a:extLst>
              <a:ext uri="{FF2B5EF4-FFF2-40B4-BE49-F238E27FC236}">
                <a16:creationId xmlns:a16="http://schemas.microsoft.com/office/drawing/2014/main" id="{4549C7F1-D460-4C95-BF96-DCB10D9EA4D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Extra Qs.</a:t>
            </a:r>
          </a:p>
        </p:txBody>
      </p:sp>
      <p:cxnSp>
        <p:nvCxnSpPr>
          <p:cNvPr id="5" name="Straight Connector 4">
            <a:extLst>
              <a:ext uri="{FF2B5EF4-FFF2-40B4-BE49-F238E27FC236}">
                <a16:creationId xmlns:a16="http://schemas.microsoft.com/office/drawing/2014/main" id="{5B61A4E6-B334-4B2F-BF16-ABF677847E8B}"/>
              </a:ext>
            </a:extLst>
          </p:cNvPr>
          <p:cNvCxnSpPr/>
          <p:nvPr/>
        </p:nvCxnSpPr>
        <p:spPr>
          <a:xfrm>
            <a:off x="6096000" y="457200"/>
            <a:ext cx="0"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1">
            <a:extLst>
              <a:ext uri="{FF2B5EF4-FFF2-40B4-BE49-F238E27FC236}">
                <a16:creationId xmlns:a16="http://schemas.microsoft.com/office/drawing/2014/main" id="{238439DC-59B0-4CA9-BFC8-3D8E638B310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you comment about Freud’s theory of motivation</a:t>
            </a:r>
          </a:p>
          <a:p>
            <a:endParaRPr lang="en-US" altLang="en-US"/>
          </a:p>
        </p:txBody>
      </p:sp>
      <p:sp>
        <p:nvSpPr>
          <p:cNvPr id="101379" name="Content Placeholder 2">
            <a:extLst>
              <a:ext uri="{FF2B5EF4-FFF2-40B4-BE49-F238E27FC236}">
                <a16:creationId xmlns:a16="http://schemas.microsoft.com/office/drawing/2014/main" id="{41394D43-5872-4652-A4A0-6A3F4C3DAC49}"/>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01380" name="Title 3">
            <a:extLst>
              <a:ext uri="{FF2B5EF4-FFF2-40B4-BE49-F238E27FC236}">
                <a16:creationId xmlns:a16="http://schemas.microsoft.com/office/drawing/2014/main" id="{6AEE2055-C6F9-4080-8E2F-6EDB1A43C04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Subtitle 1">
            <a:extLst>
              <a:ext uri="{FF2B5EF4-FFF2-40B4-BE49-F238E27FC236}">
                <a16:creationId xmlns:a16="http://schemas.microsoft.com/office/drawing/2014/main" id="{013AC9F1-709A-4C42-BF97-314952DA30FE}"/>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rPr>
              <a:t>To be placed in UHV-III</a:t>
            </a:r>
            <a:endParaRPr lang="en-IN" altLang="en-US" dirty="0">
              <a:latin typeface="Arial" panose="020B0604020202020204" pitchFamily="34" charset="0"/>
            </a:endParaRPr>
          </a:p>
        </p:txBody>
      </p:sp>
      <p:sp>
        <p:nvSpPr>
          <p:cNvPr id="51203" name="Title 10">
            <a:extLst>
              <a:ext uri="{FF2B5EF4-FFF2-40B4-BE49-F238E27FC236}">
                <a16:creationId xmlns:a16="http://schemas.microsoft.com/office/drawing/2014/main" id="{DED60D7E-D470-45FA-BB5A-336A0B400255}"/>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r>
              <a:rPr lang="en-GB" altLang="en-US" sz="3600" dirty="0" err="1">
                <a:latin typeface="Arial" panose="020B0604020202020204" pitchFamily="34" charset="0"/>
                <a:cs typeface="Arial" panose="020B0604020202020204" pitchFamily="34" charset="0"/>
              </a:rPr>
              <a:t>Sanskar</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97677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5C51EFD-5F9F-44C7-8291-5BB2D9D0B37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Sanskar</a:t>
            </a:r>
            <a:endParaRPr lang="en-US" altLang="en-US"/>
          </a:p>
        </p:txBody>
      </p:sp>
      <p:sp>
        <p:nvSpPr>
          <p:cNvPr id="53251" name="Text Placeholder 2">
            <a:extLst>
              <a:ext uri="{FF2B5EF4-FFF2-40B4-BE49-F238E27FC236}">
                <a16:creationId xmlns:a16="http://schemas.microsoft.com/office/drawing/2014/main" id="{CD6018A7-C0FD-404B-B059-04EAF61E5CE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b="1"/>
              <a:t>Sanskar</a:t>
            </a:r>
            <a:r>
              <a:rPr lang="en-IN" altLang="en-US"/>
              <a:t> =</a:t>
            </a:r>
            <a:r>
              <a:rPr lang="en-IN" altLang="en-US" b="1"/>
              <a:t>	Acceptances derived out of ∑ [ Desire + Thought + Expectation ]</a:t>
            </a:r>
            <a:endParaRPr altLang="en-US" b="1"/>
          </a:p>
          <a:p>
            <a:pPr marL="0" indent="0">
              <a:buFont typeface="Symbol" pitchFamily="18" charset="2"/>
              <a:buNone/>
            </a:pPr>
            <a:r>
              <a:rPr lang="en-IN" altLang="en-US" b="1"/>
              <a:t>						 from all time</a:t>
            </a:r>
          </a:p>
          <a:p>
            <a:pPr marL="0" indent="0">
              <a:buFont typeface="Symbol" pitchFamily="18" charset="2"/>
              <a:buNone/>
            </a:pPr>
            <a:r>
              <a:rPr lang="en-IN" altLang="en-US" b="1"/>
              <a:t>		+ Acceptances born out of right understanding</a:t>
            </a:r>
          </a:p>
          <a:p>
            <a:pPr marL="0" indent="0">
              <a:buFont typeface="Symbol" pitchFamily="18" charset="2"/>
              <a:buNone/>
            </a:pPr>
            <a:endParaRPr lang="en-IN" altLang="en-US"/>
          </a:p>
          <a:p>
            <a:pPr marL="0" indent="0">
              <a:buFont typeface="Symbol" pitchFamily="18" charset="2"/>
              <a:buNone/>
            </a:pPr>
            <a:r>
              <a:rPr altLang="en-US"/>
              <a:t>Our acceptances include:</a:t>
            </a:r>
          </a:p>
          <a:p>
            <a:pPr lvl="1"/>
            <a:r>
              <a:rPr lang="en-IN" altLang="en-US">
                <a:sym typeface="Wingdings" panose="05000000000000000000" pitchFamily="2" charset="2"/>
              </a:rPr>
              <a:t>Our preconditioning, our likes and dislikes…</a:t>
            </a:r>
          </a:p>
          <a:p>
            <a:pPr lvl="1"/>
            <a:r>
              <a:rPr lang="en-IN" altLang="en-US">
                <a:sym typeface="Wingdings" panose="05000000000000000000" pitchFamily="2" charset="2"/>
              </a:rPr>
              <a:t>Conclusions drawn from life events / experiences, our “formulas” for living</a:t>
            </a:r>
          </a:p>
          <a:p>
            <a:pPr lvl="1"/>
            <a:r>
              <a:rPr altLang="en-US">
                <a:sym typeface="Wingdings" panose="05000000000000000000" pitchFamily="2" charset="2"/>
              </a:rPr>
              <a:t>Understanding of the human reality, of the universal, invariant existential laws / principles</a:t>
            </a:r>
          </a:p>
          <a:p>
            <a:pPr marL="0" indent="0">
              <a:buFont typeface="Symbol" pitchFamily="18" charset="2"/>
              <a:buNone/>
            </a:pPr>
            <a:endParaRPr lang="en-IN" altLang="en-US">
              <a:sym typeface="Wingdings" panose="05000000000000000000" pitchFamily="2" charset="2"/>
            </a:endParaRPr>
          </a:p>
          <a:p>
            <a:pPr marL="0" indent="0">
              <a:buFont typeface="Symbol" pitchFamily="18" charset="2"/>
              <a:buNone/>
            </a:pPr>
            <a:r>
              <a:rPr lang="en-IN" altLang="en-US">
                <a:sym typeface="Wingdings" panose="05000000000000000000" pitchFamily="2" charset="2"/>
              </a:rPr>
              <a:t>Our sanskar, our acceptances may or may not be in line with our natural acceptance</a:t>
            </a:r>
          </a:p>
          <a:p>
            <a:pPr marL="0" indent="0">
              <a:buFont typeface="Symbol" pitchFamily="18" charset="2"/>
              <a:buNone/>
            </a:pPr>
            <a:endParaRPr lang="en-IN" altLang="en-US"/>
          </a:p>
          <a:p>
            <a:pPr marL="0" indent="0">
              <a:buFont typeface="Symbol" pitchFamily="18" charset="2"/>
              <a:buNone/>
            </a:pPr>
            <a:r>
              <a:rPr lang="en-IN" altLang="en-US"/>
              <a:t>The preconditioning motivating our imagination (D, T, E) is largely coming from our own sanskar, which we have accumulated over all time</a:t>
            </a:r>
          </a:p>
          <a:p>
            <a:pPr marL="0" indent="0">
              <a:buFont typeface="Symbol" pitchFamily="18" charset="2"/>
              <a:buNone/>
            </a:pPr>
            <a:endParaRPr lang="en-IN" altLang="en-US"/>
          </a:p>
          <a:p>
            <a:pPr marL="0" indent="0">
              <a:buFont typeface="Symbol" pitchFamily="18" charset="2"/>
              <a:buNone/>
            </a:pPr>
            <a:r>
              <a:rPr lang="en-IN" altLang="en-US"/>
              <a:t>We may or may not be aware of it</a:t>
            </a:r>
            <a:endParaRPr altLang="en-US"/>
          </a:p>
        </p:txBody>
      </p:sp>
      <p:pic>
        <p:nvPicPr>
          <p:cNvPr id="6" name="Picture 5">
            <a:extLst>
              <a:ext uri="{FF2B5EF4-FFF2-40B4-BE49-F238E27FC236}">
                <a16:creationId xmlns:a16="http://schemas.microsoft.com/office/drawing/2014/main" id="{C21FAB54-2583-4B2D-892C-609465048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spTree>
    <p:extLst>
      <p:ext uri="{BB962C8B-B14F-4D97-AF65-F5344CB8AC3E}">
        <p14:creationId xmlns:p14="http://schemas.microsoft.com/office/powerpoint/2010/main" val="564175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568619D-784B-454D-A32D-011384E6737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IN" altLang="en-US" dirty="0"/>
              <a:t>Sanskar is Updated from Time to Time</a:t>
            </a:r>
          </a:p>
        </p:txBody>
      </p:sp>
      <p:sp>
        <p:nvSpPr>
          <p:cNvPr id="44035" name="Text Placeholder 2">
            <a:extLst>
              <a:ext uri="{FF2B5EF4-FFF2-40B4-BE49-F238E27FC236}">
                <a16:creationId xmlns:a16="http://schemas.microsoft.com/office/drawing/2014/main" id="{A6B6C408-DA60-43F7-9DEA-EA281399DB93}"/>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b="1" err="1"/>
              <a:t>Sanskar</a:t>
            </a:r>
            <a:r>
              <a:rPr lang="en-IN" altLang="en-US" b="1"/>
              <a:t> (t+1) = </a:t>
            </a:r>
            <a:r>
              <a:rPr lang="en-IN" altLang="en-US" b="1" err="1"/>
              <a:t>Sanskar</a:t>
            </a:r>
            <a:r>
              <a:rPr lang="en-IN" altLang="en-US" b="1"/>
              <a:t> (t) + Environment (t) + Self-exploration (t)</a:t>
            </a:r>
          </a:p>
          <a:p>
            <a:pPr marL="0" indent="0">
              <a:buFont typeface="Symbol" pitchFamily="18" charset="2"/>
              <a:buNone/>
              <a:defRPr/>
            </a:pPr>
            <a:endParaRPr lang="en-IN" altLang="en-US" sz="1100"/>
          </a:p>
          <a:p>
            <a:pPr marL="0" indent="0">
              <a:buFont typeface="Symbol" pitchFamily="18" charset="2"/>
              <a:buNone/>
              <a:defRPr/>
            </a:pPr>
            <a:r>
              <a:rPr lang="en-IN" altLang="en-US" err="1"/>
              <a:t>Sanskar</a:t>
            </a:r>
            <a:r>
              <a:rPr lang="en-IN" altLang="en-US"/>
              <a:t> at the next moment = </a:t>
            </a:r>
            <a:r>
              <a:rPr lang="en-IN" altLang="en-US" err="1"/>
              <a:t>sanskar</a:t>
            </a:r>
            <a:r>
              <a:rPr lang="en-IN" altLang="en-US"/>
              <a:t> at the present moment +</a:t>
            </a:r>
          </a:p>
          <a:p>
            <a:pPr marL="0" indent="0">
              <a:buFont typeface="Symbol" pitchFamily="18" charset="2"/>
              <a:buNone/>
              <a:defRPr/>
            </a:pPr>
            <a:r>
              <a:rPr lang="en-IN" altLang="en-US"/>
              <a:t>				  the environment available at the present moment +</a:t>
            </a:r>
          </a:p>
          <a:p>
            <a:pPr marL="0" indent="0">
              <a:buFont typeface="Symbol" pitchFamily="18" charset="2"/>
              <a:buNone/>
              <a:defRPr/>
            </a:pPr>
            <a:r>
              <a:rPr lang="en-IN" altLang="en-US"/>
              <a:t>				  self-exploration at the present moment</a:t>
            </a:r>
          </a:p>
          <a:p>
            <a:pPr marL="0" indent="0">
              <a:buFont typeface="Symbol" pitchFamily="18" charset="2"/>
              <a:buNone/>
              <a:defRPr/>
            </a:pPr>
            <a:endParaRPr lang="en-IN" altLang="en-US"/>
          </a:p>
          <a:p>
            <a:pPr marL="0" indent="0">
              <a:buFont typeface="Symbol" pitchFamily="18" charset="2"/>
              <a:buNone/>
              <a:defRPr/>
            </a:pPr>
            <a:r>
              <a:rPr lang="en-IN" altLang="en-US"/>
              <a:t>If the environment is conducive to self-exploration, and we are able to do the self-exploration sincerely, we are able to resolve our </a:t>
            </a:r>
            <a:r>
              <a:rPr lang="en-IN" altLang="en-US" err="1"/>
              <a:t>preconditionings</a:t>
            </a:r>
            <a:r>
              <a:rPr lang="en-IN" altLang="en-US"/>
              <a:t> and our </a:t>
            </a:r>
            <a:r>
              <a:rPr lang="en-IN" altLang="en-US" err="1"/>
              <a:t>sanskar</a:t>
            </a:r>
            <a:r>
              <a:rPr lang="en-IN" altLang="en-US"/>
              <a:t> is further purified</a:t>
            </a:r>
          </a:p>
          <a:p>
            <a:pPr marL="0" indent="0">
              <a:buFont typeface="Symbol" pitchFamily="18" charset="2"/>
              <a:buNone/>
              <a:defRPr/>
            </a:pPr>
            <a:endParaRPr lang="en-IN" altLang="en-US"/>
          </a:p>
          <a:p>
            <a:pPr marL="0" indent="0">
              <a:buFont typeface="Symbol" pitchFamily="18" charset="2"/>
              <a:buNone/>
              <a:defRPr/>
            </a:pPr>
            <a:r>
              <a:rPr lang="en-IN" altLang="en-US"/>
              <a:t>If the environment is not conducive to self-exploration, and we are unable to do self-exploration, we may accumulate more of the prevailing preconditioning, further worsening our </a:t>
            </a:r>
            <a:r>
              <a:rPr lang="en-IN" altLang="en-US" err="1"/>
              <a:t>sanskar</a:t>
            </a:r>
            <a:endParaRPr lang="en-IN" altLang="en-US"/>
          </a:p>
          <a:p>
            <a:pPr marL="0" indent="0">
              <a:buFont typeface="Symbol" pitchFamily="18" charset="2"/>
              <a:buNone/>
              <a:defRPr/>
            </a:pPr>
            <a:endParaRPr lang="en-IN" altLang="en-US"/>
          </a:p>
          <a:p>
            <a:pPr marL="0" indent="0">
              <a:buFont typeface="Symbol" pitchFamily="18" charset="2"/>
              <a:buNone/>
              <a:defRPr/>
            </a:pPr>
            <a:r>
              <a:rPr lang="en-IN" altLang="en-US"/>
              <a:t>Self-exploration has to do with referring to our natural acceptance, developing right understanding and resolving, purifying our </a:t>
            </a:r>
            <a:r>
              <a:rPr lang="en-IN" altLang="en-US" err="1"/>
              <a:t>sanskar</a:t>
            </a:r>
            <a:endParaRPr lang="en-IN" altLang="en-US"/>
          </a:p>
          <a:p>
            <a:pPr marL="0" indent="0">
              <a:buFont typeface="Symbol" pitchFamily="18" charset="2"/>
              <a:buNone/>
              <a:defRPr/>
            </a:pPr>
            <a:endParaRPr lang="en-IN" altLang="en-US"/>
          </a:p>
          <a:p>
            <a:pPr marL="0" indent="0">
              <a:buFont typeface="Symbol" pitchFamily="18" charset="2"/>
              <a:buNone/>
              <a:defRPr/>
            </a:pPr>
            <a:r>
              <a:rPr lang="en-IN" altLang="en-US"/>
              <a:t>Since the natural acceptance of every human being is pure (for harmony), every self has the potential for completeness of right understanding and complete purification of </a:t>
            </a:r>
            <a:r>
              <a:rPr lang="en-IN" altLang="en-US" err="1"/>
              <a:t>sanskar</a:t>
            </a:r>
            <a:endParaRPr lang="en-IN" altLang="en-US"/>
          </a:p>
        </p:txBody>
      </p:sp>
    </p:spTree>
    <p:extLst>
      <p:ext uri="{BB962C8B-B14F-4D97-AF65-F5344CB8AC3E}">
        <p14:creationId xmlns:p14="http://schemas.microsoft.com/office/powerpoint/2010/main" val="224168704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Content Placeholder 4">
            <a:extLst>
              <a:ext uri="{FF2B5EF4-FFF2-40B4-BE49-F238E27FC236}">
                <a16:creationId xmlns:a16="http://schemas.microsoft.com/office/drawing/2014/main" id="{59983492-8185-4FE3-81D3-17F5F3242DA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Evaluate your sanskar vis-à-vis your natural acceptance</a:t>
            </a:r>
          </a:p>
          <a:p>
            <a:pPr marL="0" indent="0">
              <a:buFont typeface="Arial" panose="020B0604020202020204" pitchFamily="34" charset="0"/>
              <a:buNone/>
            </a:pPr>
            <a:endParaRPr lang="en-IN" altLang="en-US"/>
          </a:p>
          <a:p>
            <a:pPr marL="0" indent="0">
              <a:buFont typeface="Arial" panose="020B0604020202020204" pitchFamily="34" charset="0"/>
              <a:buNone/>
            </a:pPr>
            <a:endParaRPr lang="en-US" altLang="en-US"/>
          </a:p>
        </p:txBody>
      </p:sp>
      <p:sp>
        <p:nvSpPr>
          <p:cNvPr id="55299" name="Content Placeholder 5">
            <a:extLst>
              <a:ext uri="{FF2B5EF4-FFF2-40B4-BE49-F238E27FC236}">
                <a16:creationId xmlns:a16="http://schemas.microsoft.com/office/drawing/2014/main" id="{347F3E5D-5A01-4B7E-A256-445D729A590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Life is a struggle for survival</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Survival of the fittest</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The world is our family</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Tit for tat</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Int ka jawab patthar se (if someone throws a brick at you, reply with a stone)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Turn the other cheek</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Money is everything</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a:t>
            </a:r>
            <a:endParaRPr lang="en-IN" altLang="en-US"/>
          </a:p>
        </p:txBody>
      </p:sp>
      <p:sp>
        <p:nvSpPr>
          <p:cNvPr id="55300" name="Title 3">
            <a:extLst>
              <a:ext uri="{FF2B5EF4-FFF2-40B4-BE49-F238E27FC236}">
                <a16:creationId xmlns:a16="http://schemas.microsoft.com/office/drawing/2014/main" id="{882D373B-580C-47C7-B2D6-92F8292AE4A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Exercise</a:t>
            </a:r>
            <a:endParaRPr lang="en-IN" altLang="en-US"/>
          </a:p>
        </p:txBody>
      </p:sp>
    </p:spTree>
    <p:extLst>
      <p:ext uri="{BB962C8B-B14F-4D97-AF65-F5344CB8AC3E}">
        <p14:creationId xmlns:p14="http://schemas.microsoft.com/office/powerpoint/2010/main" val="69834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D0702A37-A7AC-4C4C-9CED-5EA0A939C2E4}"/>
              </a:ext>
            </a:extLst>
          </p:cNvPr>
          <p:cNvSpPr/>
          <p:nvPr/>
        </p:nvSpPr>
        <p:spPr>
          <a:xfrm>
            <a:off x="534988" y="4181475"/>
            <a:ext cx="5084762" cy="66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4" name="Rectangle 23">
            <a:extLst>
              <a:ext uri="{FF2B5EF4-FFF2-40B4-BE49-F238E27FC236}">
                <a16:creationId xmlns:a16="http://schemas.microsoft.com/office/drawing/2014/main" id="{01742C57-5B76-4BD2-8200-94EABF799497}"/>
              </a:ext>
            </a:extLst>
          </p:cNvPr>
          <p:cNvSpPr/>
          <p:nvPr/>
        </p:nvSpPr>
        <p:spPr>
          <a:xfrm>
            <a:off x="534988" y="627063"/>
            <a:ext cx="5084762" cy="310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18436" name="Title 1">
            <a:extLst>
              <a:ext uri="{FF2B5EF4-FFF2-40B4-BE49-F238E27FC236}">
                <a16:creationId xmlns:a16="http://schemas.microsoft.com/office/drawing/2014/main" id="{E7BECFC1-5187-4BE5-AF55-1A6B36E4533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Recalling: Activities of the Self</a:t>
            </a:r>
          </a:p>
        </p:txBody>
      </p:sp>
      <p:sp>
        <p:nvSpPr>
          <p:cNvPr id="4" name="TextBox 38">
            <a:extLst>
              <a:ext uri="{FF2B5EF4-FFF2-40B4-BE49-F238E27FC236}">
                <a16:creationId xmlns:a16="http://schemas.microsoft.com/office/drawing/2014/main" id="{8DF807F3-588D-446A-9C8F-5D0FD81B3FF4}"/>
              </a:ext>
            </a:extLst>
          </p:cNvPr>
          <p:cNvSpPr txBox="1">
            <a:spLocks noChangeArrowheads="1"/>
          </p:cNvSpPr>
          <p:nvPr/>
        </p:nvSpPr>
        <p:spPr bwMode="auto">
          <a:xfrm>
            <a:off x="1654175" y="692150"/>
            <a:ext cx="3603625" cy="430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7165317E-2FB5-47CA-BE27-11C1AE6D29C5}"/>
              </a:ext>
            </a:extLst>
          </p:cNvPr>
          <p:cNvSpPr txBox="1">
            <a:spLocks noChangeArrowheads="1"/>
          </p:cNvSpPr>
          <p:nvPr/>
        </p:nvSpPr>
        <p:spPr bwMode="auto">
          <a:xfrm>
            <a:off x="1676400" y="2473325"/>
            <a:ext cx="3603625" cy="1107996"/>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IN" altLang="en-US" sz="2200" b="1" dirty="0">
              <a:solidFill>
                <a:prstClr val="black"/>
              </a:solidFill>
            </a:endParaRPr>
          </a:p>
        </p:txBody>
      </p:sp>
      <p:sp>
        <p:nvSpPr>
          <p:cNvPr id="18439" name="Rectangle 10">
            <a:extLst>
              <a:ext uri="{FF2B5EF4-FFF2-40B4-BE49-F238E27FC236}">
                <a16:creationId xmlns:a16="http://schemas.microsoft.com/office/drawing/2014/main" id="{E0E8F4CE-88B4-4269-86EC-9E936037A12C}"/>
              </a:ext>
            </a:extLst>
          </p:cNvPr>
          <p:cNvSpPr>
            <a:spLocks noChangeArrowheads="1"/>
          </p:cNvSpPr>
          <p:nvPr/>
        </p:nvSpPr>
        <p:spPr bwMode="auto">
          <a:xfrm>
            <a:off x="534988" y="4324350"/>
            <a:ext cx="827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0000"/>
                </a:solidFill>
              </a:rPr>
              <a:t>Body</a:t>
            </a:r>
          </a:p>
        </p:txBody>
      </p:sp>
      <p:sp>
        <p:nvSpPr>
          <p:cNvPr id="18440" name="TextBox 25">
            <a:extLst>
              <a:ext uri="{FF2B5EF4-FFF2-40B4-BE49-F238E27FC236}">
                <a16:creationId xmlns:a16="http://schemas.microsoft.com/office/drawing/2014/main" id="{41D9558D-6463-4F35-A0E9-1D2A021F4279}"/>
              </a:ext>
            </a:extLst>
          </p:cNvPr>
          <p:cNvSpPr txBox="1">
            <a:spLocks noChangeArrowheads="1"/>
          </p:cNvSpPr>
          <p:nvPr/>
        </p:nvSpPr>
        <p:spPr bwMode="auto">
          <a:xfrm>
            <a:off x="533400" y="226695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cs typeface="Arial" panose="020B0604020202020204" pitchFamily="34" charset="0"/>
              </a:rPr>
              <a:t>Self</a:t>
            </a:r>
            <a:endParaRPr lang="en-IN" altLang="en-US" sz="2000" b="1"/>
          </a:p>
        </p:txBody>
      </p:sp>
      <p:cxnSp>
        <p:nvCxnSpPr>
          <p:cNvPr id="3" name="Straight Arrow Connector 2">
            <a:extLst>
              <a:ext uri="{FF2B5EF4-FFF2-40B4-BE49-F238E27FC236}">
                <a16:creationId xmlns:a16="http://schemas.microsoft.com/office/drawing/2014/main" id="{2FA17AE0-AF9A-4949-812F-0643B756966E}"/>
              </a:ext>
            </a:extLst>
          </p:cNvPr>
          <p:cNvCxnSpPr>
            <a:cxnSpLocks/>
          </p:cNvCxnSpPr>
          <p:nvPr/>
        </p:nvCxnSpPr>
        <p:spPr>
          <a:xfrm>
            <a:off x="3455987" y="1122362"/>
            <a:ext cx="0" cy="1344613"/>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81ACBB84-4287-4A60-92DD-C5949D4C5384}"/>
              </a:ext>
            </a:extLst>
          </p:cNvPr>
          <p:cNvSpPr txBox="1">
            <a:spLocks noChangeArrowheads="1"/>
          </p:cNvSpPr>
          <p:nvPr/>
        </p:nvSpPr>
        <p:spPr bwMode="auto">
          <a:xfrm>
            <a:off x="3478212" y="1640799"/>
            <a:ext cx="1516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Dialogue?</a:t>
            </a:r>
          </a:p>
        </p:txBody>
      </p:sp>
      <p:sp>
        <p:nvSpPr>
          <p:cNvPr id="28" name="Rectangle 13">
            <a:extLst>
              <a:ext uri="{FF2B5EF4-FFF2-40B4-BE49-F238E27FC236}">
                <a16:creationId xmlns:a16="http://schemas.microsoft.com/office/drawing/2014/main" id="{150ADDAE-3903-4885-9A7D-CC2484FEEDCF}"/>
              </a:ext>
            </a:extLst>
          </p:cNvPr>
          <p:cNvSpPr>
            <a:spLocks noChangeArrowheads="1"/>
          </p:cNvSpPr>
          <p:nvPr/>
        </p:nvSpPr>
        <p:spPr bwMode="auto">
          <a:xfrm>
            <a:off x="1247775" y="57245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 name="Rectangle 14">
            <a:extLst>
              <a:ext uri="{FF2B5EF4-FFF2-40B4-BE49-F238E27FC236}">
                <a16:creationId xmlns:a16="http://schemas.microsoft.com/office/drawing/2014/main" id="{37652F32-A1B1-4AA5-B24C-461BE3A7B9CF}"/>
              </a:ext>
            </a:extLst>
          </p:cNvPr>
          <p:cNvSpPr>
            <a:spLocks noChangeArrowheads="1"/>
          </p:cNvSpPr>
          <p:nvPr/>
        </p:nvSpPr>
        <p:spPr bwMode="auto">
          <a:xfrm>
            <a:off x="3995738" y="57245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30" name="Straight Arrow Connector 29">
            <a:extLst>
              <a:ext uri="{FF2B5EF4-FFF2-40B4-BE49-F238E27FC236}">
                <a16:creationId xmlns:a16="http://schemas.microsoft.com/office/drawing/2014/main" id="{056F4D7D-F302-496A-9042-878258D31601}"/>
              </a:ext>
            </a:extLst>
          </p:cNvPr>
          <p:cNvCxnSpPr>
            <a:cxnSpLocks/>
            <a:endCxn id="28" idx="0"/>
          </p:cNvCxnSpPr>
          <p:nvPr/>
        </p:nvCxnSpPr>
        <p:spPr>
          <a:xfrm flipH="1">
            <a:off x="2352675" y="3633788"/>
            <a:ext cx="1104900"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D1011C1-B2F2-4FF7-8436-F6DB84F15516}"/>
              </a:ext>
            </a:extLst>
          </p:cNvPr>
          <p:cNvCxnSpPr>
            <a:cxnSpLocks/>
            <a:endCxn id="29" idx="0"/>
          </p:cNvCxnSpPr>
          <p:nvPr/>
        </p:nvCxnSpPr>
        <p:spPr>
          <a:xfrm>
            <a:off x="3457575" y="3633788"/>
            <a:ext cx="1208088"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DB58D75-1954-4249-A09A-32D431EB0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sp>
        <p:nvSpPr>
          <p:cNvPr id="26" name="Thought Bubble: Cloud 49"/>
          <p:cNvSpPr/>
          <p:nvPr/>
        </p:nvSpPr>
        <p:spPr>
          <a:xfrm>
            <a:off x="6288881" y="2814638"/>
            <a:ext cx="4836319" cy="2047875"/>
          </a:xfrm>
          <a:prstGeom prst="cloudCallout">
            <a:avLst>
              <a:gd name="adj1" fmla="val -69109"/>
              <a:gd name="adj2" fmla="val -47798"/>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 expect to be respected… </a:t>
            </a:r>
          </a:p>
          <a:p>
            <a:pPr eaLnBrk="1" fontAlgn="auto" hangingPunct="1">
              <a:spcBef>
                <a:spcPts val="0"/>
              </a:spcBef>
              <a:spcAft>
                <a:spcPts val="0"/>
              </a:spcAft>
              <a:defRPr/>
            </a:pPr>
            <a:r>
              <a:rPr lang="en-US" sz="1600" b="1" dirty="0">
                <a:solidFill>
                  <a:prstClr val="black"/>
                </a:solidFill>
                <a:latin typeface="Arial" panose="020B0604020202020204" pitchFamily="34" charset="0"/>
                <a:cs typeface="Arial" panose="020B0604020202020204" pitchFamily="34" charset="0"/>
              </a:rPr>
              <a:t>I think I am special… </a:t>
            </a:r>
          </a:p>
          <a:p>
            <a:pPr eaLnBrk="1" fontAlgn="auto" hangingPunct="1">
              <a:spcBef>
                <a:spcPts val="0"/>
              </a:spcBef>
              <a:spcAft>
                <a:spcPts val="0"/>
              </a:spcAft>
              <a:defRPr/>
            </a:pPr>
            <a:r>
              <a:rPr lang="en-IN" sz="1600" b="1" dirty="0">
                <a:solidFill>
                  <a:prstClr val="black"/>
                </a:solidFill>
                <a:latin typeface="Arial" panose="020B0604020202020204" pitchFamily="34" charset="0"/>
                <a:cs typeface="Arial" panose="020B0604020202020204" pitchFamily="34" charset="0"/>
              </a:rPr>
              <a:t>I desire to be a billionaire…</a:t>
            </a:r>
          </a:p>
          <a:p>
            <a:pPr eaLnBrk="1" fontAlgn="auto" hangingPunct="1">
              <a:spcBef>
                <a:spcPts val="0"/>
              </a:spcBef>
              <a:spcAft>
                <a:spcPts val="0"/>
              </a:spcAft>
              <a:defRPr/>
            </a:pPr>
            <a:r>
              <a:rPr lang="en-IN" sz="1600" b="1" dirty="0">
                <a:solidFill>
                  <a:prstClr val="black"/>
                </a:solidFill>
                <a:latin typeface="Arial" panose="020B0604020202020204" pitchFamily="34" charset="0"/>
                <a:cs typeface="Arial" panose="020B0604020202020204" pitchFamily="34" charset="0"/>
              </a:rPr>
              <a:t>I feel like taking revenge…</a:t>
            </a:r>
          </a:p>
        </p:txBody>
      </p:sp>
      <p:grpSp>
        <p:nvGrpSpPr>
          <p:cNvPr id="9" name="Group 8">
            <a:extLst>
              <a:ext uri="{FF2B5EF4-FFF2-40B4-BE49-F238E27FC236}">
                <a16:creationId xmlns:a16="http://schemas.microsoft.com/office/drawing/2014/main" id="{1DF7BEFA-D17F-475F-9A31-8B7165860647}"/>
              </a:ext>
            </a:extLst>
          </p:cNvPr>
          <p:cNvGrpSpPr/>
          <p:nvPr/>
        </p:nvGrpSpPr>
        <p:grpSpPr>
          <a:xfrm>
            <a:off x="719932" y="3705225"/>
            <a:ext cx="1955006" cy="457200"/>
            <a:chOff x="719932" y="3705225"/>
            <a:chExt cx="1955006" cy="457200"/>
          </a:xfrm>
        </p:grpSpPr>
        <p:sp>
          <p:nvSpPr>
            <p:cNvPr id="18441" name="Rectangle 8">
              <a:extLst>
                <a:ext uri="{FF2B5EF4-FFF2-40B4-BE49-F238E27FC236}">
                  <a16:creationId xmlns:a16="http://schemas.microsoft.com/office/drawing/2014/main" id="{8CC806F4-C873-41CA-B871-9E08DEAC2956}"/>
                </a:ext>
              </a:extLst>
            </p:cNvPr>
            <p:cNvSpPr>
              <a:spLocks noChangeArrowheads="1"/>
            </p:cNvSpPr>
            <p:nvPr/>
          </p:nvSpPr>
          <p:spPr bwMode="auto">
            <a:xfrm>
              <a:off x="846138" y="37338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cs typeface="Times New Roman" panose="02020603050405020304" pitchFamily="18" charset="0"/>
                </a:rPr>
                <a:t>Co-existence</a:t>
              </a:r>
              <a:endParaRPr lang="en-US" altLang="en-US" sz="2000" dirty="0">
                <a:latin typeface="Times New Roman" panose="02020603050405020304" pitchFamily="18" charset="0"/>
                <a:cs typeface="Times New Roman" panose="02020603050405020304" pitchFamily="18" charset="0"/>
              </a:endParaRPr>
            </a:p>
          </p:txBody>
        </p:sp>
        <p:grpSp>
          <p:nvGrpSpPr>
            <p:cNvPr id="32" name="Group 5">
              <a:extLst>
                <a:ext uri="{FF2B5EF4-FFF2-40B4-BE49-F238E27FC236}">
                  <a16:creationId xmlns:a16="http://schemas.microsoft.com/office/drawing/2014/main" id="{644B0601-3BD9-417B-8D2C-3955176395EC}"/>
                </a:ext>
              </a:extLst>
            </p:cNvPr>
            <p:cNvGrpSpPr>
              <a:grpSpLocks/>
            </p:cNvGrpSpPr>
            <p:nvPr/>
          </p:nvGrpSpPr>
          <p:grpSpPr bwMode="auto">
            <a:xfrm>
              <a:off x="719932" y="3705225"/>
              <a:ext cx="76200" cy="457200"/>
              <a:chOff x="457200" y="4800600"/>
              <a:chExt cx="76200" cy="457200"/>
            </a:xfrm>
          </p:grpSpPr>
          <p:cxnSp>
            <p:nvCxnSpPr>
              <p:cNvPr id="33" name="Straight Arrow Connector 32">
                <a:extLst>
                  <a:ext uri="{FF2B5EF4-FFF2-40B4-BE49-F238E27FC236}">
                    <a16:creationId xmlns:a16="http://schemas.microsoft.com/office/drawing/2014/main" id="{FE1B1943-6453-4083-B21D-E05AA9A072AD}"/>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96F4520-7782-4658-9D35-28794E94A051}"/>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2" name="Speech Bubble: Rectangle 1">
            <a:extLst>
              <a:ext uri="{FF2B5EF4-FFF2-40B4-BE49-F238E27FC236}">
                <a16:creationId xmlns:a16="http://schemas.microsoft.com/office/drawing/2014/main" id="{6C2E05E0-9F09-4227-9637-79EDD65DC744}"/>
              </a:ext>
            </a:extLst>
          </p:cNvPr>
          <p:cNvSpPr/>
          <p:nvPr/>
        </p:nvSpPr>
        <p:spPr>
          <a:xfrm>
            <a:off x="6376987" y="562331"/>
            <a:ext cx="4552950" cy="1342669"/>
          </a:xfrm>
          <a:prstGeom prst="wedgeRectCallout">
            <a:avLst>
              <a:gd name="adj1" fmla="val -73216"/>
              <a:gd name="adj2" fmla="val -20839"/>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US" sz="1800" b="1" dirty="0">
                <a:solidFill>
                  <a:prstClr val="white"/>
                </a:solidFill>
                <a:latin typeface="Arial" panose="020B0604020202020204" pitchFamily="34" charset="0"/>
                <a:cs typeface="Arial" panose="020B0604020202020204" pitchFamily="34" charset="0"/>
              </a:rPr>
              <a:t>To be happy</a:t>
            </a:r>
          </a:p>
          <a:p>
            <a:pPr eaLnBrk="1" fontAlgn="auto" hangingPunct="1">
              <a:spcBef>
                <a:spcPts val="0"/>
              </a:spcBef>
              <a:spcAft>
                <a:spcPts val="0"/>
              </a:spcAft>
              <a:defRPr/>
            </a:pPr>
            <a:r>
              <a:rPr lang="en-US" sz="1800" b="1" dirty="0">
                <a:solidFill>
                  <a:prstClr val="white"/>
                </a:solidFill>
                <a:latin typeface="Arial" panose="020B0604020202020204" pitchFamily="34" charset="0"/>
                <a:cs typeface="Arial" panose="020B0604020202020204" pitchFamily="34" charset="0"/>
              </a:rPr>
              <a:t>To be prosperous</a:t>
            </a:r>
          </a:p>
          <a:p>
            <a:pPr eaLnBrk="1" fontAlgn="auto" hangingPunct="1">
              <a:spcBef>
                <a:spcPts val="0"/>
              </a:spcBef>
              <a:spcAft>
                <a:spcPts val="0"/>
              </a:spcAft>
              <a:defRPr/>
            </a:pPr>
            <a:r>
              <a:rPr lang="en-IN" sz="1800" b="1" dirty="0">
                <a:solidFill>
                  <a:prstClr val="white"/>
                </a:solidFill>
                <a:latin typeface="Arial" panose="020B0604020202020204" pitchFamily="34" charset="0"/>
                <a:cs typeface="Arial" panose="020B0604020202020204" pitchFamily="34" charset="0"/>
              </a:rPr>
              <a:t>To have health in the body</a:t>
            </a:r>
          </a:p>
          <a:p>
            <a:pPr eaLnBrk="1" fontAlgn="auto" hangingPunct="1">
              <a:spcBef>
                <a:spcPts val="0"/>
              </a:spcBef>
              <a:spcAft>
                <a:spcPts val="0"/>
              </a:spcAft>
              <a:defRPr/>
            </a:pPr>
            <a:r>
              <a:rPr lang="en-US" sz="1800" b="1" dirty="0">
                <a:solidFill>
                  <a:prstClr val="white"/>
                </a:solidFill>
                <a:latin typeface="Arial" panose="020B0604020202020204" pitchFamily="34" charset="0"/>
                <a:cs typeface="Arial" panose="020B0604020202020204" pitchFamily="34" charset="0"/>
              </a:rPr>
              <a:t>T</a:t>
            </a:r>
            <a:r>
              <a:rPr lang="en-IN" sz="1800" b="1" dirty="0">
                <a:solidFill>
                  <a:prstClr val="white"/>
                </a:solidFill>
                <a:latin typeface="Arial" panose="020B0604020202020204" pitchFamily="34" charset="0"/>
                <a:cs typeface="Arial" panose="020B0604020202020204" pitchFamily="34" charset="0"/>
              </a:rPr>
              <a:t>o have the feeling of relationship</a:t>
            </a:r>
            <a:endParaRPr lang="en-IN"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8" grpId="0"/>
      <p:bldP spid="29" grpId="0"/>
      <p:bldP spid="26" grpId="0" animBg="1"/>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Content Placeholder 4">
            <a:extLst>
              <a:ext uri="{FF2B5EF4-FFF2-40B4-BE49-F238E27FC236}">
                <a16:creationId xmlns:a16="http://schemas.microsoft.com/office/drawing/2014/main" id="{F09A482C-8B75-4843-AFD4-A72F962FF3C4}"/>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Evaluate your sanskar vis-à-vis your natural acceptance</a:t>
            </a:r>
          </a:p>
          <a:p>
            <a:pPr marL="0" indent="0">
              <a:buFont typeface="Arial" panose="020B0604020202020204" pitchFamily="34" charset="0"/>
              <a:buNone/>
            </a:pPr>
            <a:endParaRPr lang="en-US" altLang="en-US"/>
          </a:p>
        </p:txBody>
      </p:sp>
      <p:sp>
        <p:nvSpPr>
          <p:cNvPr id="56323" name="Content Placeholder 5">
            <a:extLst>
              <a:ext uri="{FF2B5EF4-FFF2-40B4-BE49-F238E27FC236}">
                <a16:creationId xmlns:a16="http://schemas.microsoft.com/office/drawing/2014/main" id="{46F32B24-AAFF-45FD-8901-4F8AC4CA8011}"/>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Life is a struggle for survival PC</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Survival of the fittest PC</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The world is our family NA</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Tit for tat PC</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Int ka jawab patthar se (if someone throws a brick at you, reply with a stone) PC</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Turn the other cheek PC</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Money is everything PC</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a:t>
            </a:r>
            <a:endParaRPr lang="en-IN" altLang="en-US"/>
          </a:p>
        </p:txBody>
      </p:sp>
      <p:sp>
        <p:nvSpPr>
          <p:cNvPr id="56324" name="Title 3">
            <a:extLst>
              <a:ext uri="{FF2B5EF4-FFF2-40B4-BE49-F238E27FC236}">
                <a16:creationId xmlns:a16="http://schemas.microsoft.com/office/drawing/2014/main" id="{0954B0CE-4986-4474-A995-4613591B836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Exercise</a:t>
            </a:r>
            <a:endParaRPr lang="en-IN" altLang="en-US"/>
          </a:p>
        </p:txBody>
      </p:sp>
    </p:spTree>
    <p:extLst>
      <p:ext uri="{BB962C8B-B14F-4D97-AF65-F5344CB8AC3E}">
        <p14:creationId xmlns:p14="http://schemas.microsoft.com/office/powerpoint/2010/main" val="785631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2">
            <a:extLst>
              <a:ext uri="{FF2B5EF4-FFF2-40B4-BE49-F238E27FC236}">
                <a16:creationId xmlns:a16="http://schemas.microsoft.com/office/drawing/2014/main" id="{C22E1F11-05C6-4B5E-B89B-408A6D9795D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a:t>
            </a:r>
            <a:endParaRPr lang="en-GB" altLang="en-US"/>
          </a:p>
        </p:txBody>
      </p:sp>
      <p:sp>
        <p:nvSpPr>
          <p:cNvPr id="4099" name="Text Placeholder 3">
            <a:extLst>
              <a:ext uri="{FF2B5EF4-FFF2-40B4-BE49-F238E27FC236}">
                <a16:creationId xmlns:a16="http://schemas.microsoft.com/office/drawing/2014/main" id="{35B48A7C-168A-49C2-920E-03D50BAC2B1A}"/>
              </a:ext>
            </a:extLst>
          </p:cNvPr>
          <p:cNvSpPr>
            <a:spLocks noGrp="1" noChangeArrowheads="1"/>
          </p:cNvSpPr>
          <p:nvPr>
            <p:ph type="body" sz="quarter" idx="4294967295"/>
          </p:nvPr>
        </p:nvSpPr>
        <p:spPr bwMode="auto">
          <a:xfrm>
            <a:off x="0" y="2209800"/>
            <a:ext cx="563880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Symbol" panose="05050102010706020507" pitchFamily="18" charset="2"/>
              <a:buAutoNum type="arabicPeriod"/>
            </a:pPr>
            <a:r>
              <a:rPr lang="en-US" altLang="en-US" sz="2000" dirty="0"/>
              <a:t>Self-exploration </a:t>
            </a:r>
            <a:r>
              <a:rPr lang="en-GB" altLang="en-US" sz="2000" dirty="0"/>
              <a:t>–</a:t>
            </a:r>
            <a:r>
              <a:rPr lang="en-US" altLang="en-US" sz="2000" dirty="0"/>
              <a:t> 			     Verify the proposals on your own right          </a:t>
            </a:r>
            <a:r>
              <a:rPr lang="en-US" altLang="en-US" sz="2000" dirty="0">
                <a:sym typeface="Wingdings" panose="05000000000000000000" pitchFamily="2" charset="2"/>
              </a:rPr>
              <a:t> right understanding (of harmony)            feeling and thought of harmony            harmonious </a:t>
            </a:r>
            <a:r>
              <a:rPr lang="en-US" altLang="en-US" sz="2000" dirty="0" err="1">
                <a:sym typeface="Wingdings" panose="05000000000000000000" pitchFamily="2" charset="2"/>
              </a:rPr>
              <a:t>behaviour</a:t>
            </a:r>
            <a:r>
              <a:rPr lang="en-US" altLang="en-US" sz="2000" dirty="0">
                <a:sym typeface="Wingdings" panose="05000000000000000000" pitchFamily="2" charset="2"/>
              </a:rPr>
              <a:t>, work and  participation in larger order</a:t>
            </a:r>
          </a:p>
          <a:p>
            <a:pPr marL="457200" indent="-457200">
              <a:buFont typeface="Symbol" panose="05050102010706020507" pitchFamily="18" charset="2"/>
              <a:buAutoNum type="arabicPeriod"/>
            </a:pPr>
            <a:endParaRPr lang="en-US" altLang="en-US" sz="800" dirty="0"/>
          </a:p>
          <a:p>
            <a:pPr marL="457200" indent="-457200">
              <a:buFont typeface="Symbol" panose="05050102010706020507" pitchFamily="18" charset="2"/>
              <a:buAutoNum type="arabicPeriod"/>
            </a:pPr>
            <a:r>
              <a:rPr lang="en-US" altLang="en-US" sz="2000" dirty="0"/>
              <a:t>Self-awareness </a:t>
            </a:r>
            <a:r>
              <a:rPr lang="en-GB" altLang="en-US" sz="2000" dirty="0"/>
              <a:t>–</a:t>
            </a:r>
            <a:r>
              <a:rPr lang="en-US" altLang="en-US" sz="2000" dirty="0"/>
              <a:t> Be aware of your desire, thought and expectation 	         	           </a:t>
            </a:r>
            <a:r>
              <a:rPr lang="en-US" altLang="en-US" sz="2000" dirty="0">
                <a:solidFill>
                  <a:srgbClr val="FF0000"/>
                </a:solidFill>
              </a:rPr>
              <a:t>– every moment</a:t>
            </a:r>
          </a:p>
          <a:p>
            <a:pPr marL="457200" indent="-457200">
              <a:buFont typeface="Symbol" panose="05050102010706020507" pitchFamily="18" charset="2"/>
              <a:buAutoNum type="arabicPeriod"/>
            </a:pPr>
            <a:endParaRPr lang="en-US" altLang="en-US" sz="800" dirty="0"/>
          </a:p>
          <a:p>
            <a:pPr marL="457200" indent="-457200">
              <a:buFont typeface="Symbol" panose="05050102010706020507" pitchFamily="18" charset="2"/>
              <a:buAutoNum type="arabicPeriod"/>
            </a:pPr>
            <a:r>
              <a:rPr lang="en-US" altLang="en-US" sz="2000" dirty="0"/>
              <a:t>Self-evaluation </a:t>
            </a:r>
            <a:r>
              <a:rPr lang="en-GB" altLang="en-US" sz="2000" dirty="0"/>
              <a:t>–</a:t>
            </a:r>
            <a:r>
              <a:rPr lang="en-US" altLang="en-US" sz="2000" dirty="0"/>
              <a:t> Evaluate your desire, thought and expectation</a:t>
            </a:r>
          </a:p>
          <a:p>
            <a:pPr marL="914400" lvl="2" indent="-457200">
              <a:buFont typeface="Arial" panose="020B0604020202020204" pitchFamily="34" charset="0"/>
              <a:buNone/>
            </a:pPr>
            <a:r>
              <a:rPr lang="en-US" altLang="en-US" sz="2000" dirty="0"/>
              <a:t>– on the basis of your Natural Acceptance</a:t>
            </a:r>
          </a:p>
        </p:txBody>
      </p:sp>
      <p:sp>
        <p:nvSpPr>
          <p:cNvPr id="5" name="TextBox 38">
            <a:extLst>
              <a:ext uri="{FF2B5EF4-FFF2-40B4-BE49-F238E27FC236}">
                <a16:creationId xmlns:a16="http://schemas.microsoft.com/office/drawing/2014/main" id="{0BDAACF0-0BDA-4F9F-A226-9D22DCAE18AB}"/>
              </a:ext>
            </a:extLst>
          </p:cNvPr>
          <p:cNvSpPr txBox="1">
            <a:spLocks noChangeArrowheads="1"/>
          </p:cNvSpPr>
          <p:nvPr/>
        </p:nvSpPr>
        <p:spPr bwMode="auto">
          <a:xfrm>
            <a:off x="7031038" y="2209800"/>
            <a:ext cx="3603625"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6" name="TextBox 37">
            <a:extLst>
              <a:ext uri="{FF2B5EF4-FFF2-40B4-BE49-F238E27FC236}">
                <a16:creationId xmlns:a16="http://schemas.microsoft.com/office/drawing/2014/main" id="{1B991FB4-767D-44CC-A6A7-BF51D8D03C1E}"/>
              </a:ext>
            </a:extLst>
          </p:cNvPr>
          <p:cNvSpPr txBox="1">
            <a:spLocks noChangeArrowheads="1"/>
          </p:cNvSpPr>
          <p:nvPr/>
        </p:nvSpPr>
        <p:spPr bwMode="auto">
          <a:xfrm>
            <a:off x="7031038" y="4635500"/>
            <a:ext cx="3603625" cy="1384300"/>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r>
              <a:rPr lang="en-IN" altLang="en-US" sz="2000" b="1" dirty="0">
                <a:solidFill>
                  <a:prstClr val="black"/>
                </a:solidFill>
              </a:rPr>
              <a:t>My Desire, Thought, Expectation…</a:t>
            </a: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57350" name="Rectangle 1">
            <a:extLst>
              <a:ext uri="{FF2B5EF4-FFF2-40B4-BE49-F238E27FC236}">
                <a16:creationId xmlns:a16="http://schemas.microsoft.com/office/drawing/2014/main" id="{9D383821-DCD3-40CA-A0F8-3964667A86E8}"/>
              </a:ext>
            </a:extLst>
          </p:cNvPr>
          <p:cNvSpPr>
            <a:spLocks noChangeArrowheads="1"/>
          </p:cNvSpPr>
          <p:nvPr/>
        </p:nvSpPr>
        <p:spPr bwMode="auto">
          <a:xfrm>
            <a:off x="147638" y="639763"/>
            <a:ext cx="91106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200">
                <a:cs typeface="Arial" panose="020B0604020202020204" pitchFamily="34" charset="0"/>
              </a:rPr>
              <a:t>To </a:t>
            </a:r>
            <a:r>
              <a:rPr lang="en-IN" altLang="en-US" sz="2200" b="1">
                <a:cs typeface="Arial" panose="020B0604020202020204" pitchFamily="34" charset="0"/>
              </a:rPr>
              <a:t>understand</a:t>
            </a:r>
            <a:r>
              <a:rPr lang="en-IN" altLang="en-US" sz="2200">
                <a:cs typeface="Arial" panose="020B0604020202020204" pitchFamily="34" charset="0"/>
              </a:rPr>
              <a:t> harmony and to </a:t>
            </a:r>
            <a:r>
              <a:rPr lang="en-IN" altLang="en-US" sz="2200" b="1">
                <a:cs typeface="Arial" panose="020B0604020202020204" pitchFamily="34" charset="0"/>
              </a:rPr>
              <a:t>live</a:t>
            </a:r>
            <a:r>
              <a:rPr lang="en-IN" altLang="en-US" sz="2200">
                <a:cs typeface="Arial" panose="020B0604020202020204" pitchFamily="34" charset="0"/>
              </a:rPr>
              <a:t> in harmony </a:t>
            </a:r>
          </a:p>
          <a:p>
            <a:pPr>
              <a:buFont typeface="Symbol" panose="05050102010706020507" pitchFamily="18" charset="2"/>
              <a:buNone/>
            </a:pPr>
            <a:r>
              <a:rPr lang="en-IN" altLang="en-US" sz="2200">
                <a:cs typeface="Arial" panose="020B0604020202020204" pitchFamily="34" charset="0"/>
              </a:rPr>
              <a:t>– at all levels of being (individual, family, society, nature/existence)</a:t>
            </a:r>
          </a:p>
        </p:txBody>
      </p:sp>
      <p:grpSp>
        <p:nvGrpSpPr>
          <p:cNvPr id="3" name="Group 7">
            <a:extLst>
              <a:ext uri="{FF2B5EF4-FFF2-40B4-BE49-F238E27FC236}">
                <a16:creationId xmlns:a16="http://schemas.microsoft.com/office/drawing/2014/main" id="{2352B7E6-FCC5-44E7-93C1-5E71FFDA71D7}"/>
              </a:ext>
            </a:extLst>
          </p:cNvPr>
          <p:cNvGrpSpPr>
            <a:grpSpLocks/>
          </p:cNvGrpSpPr>
          <p:nvPr/>
        </p:nvGrpSpPr>
        <p:grpSpPr bwMode="auto">
          <a:xfrm>
            <a:off x="8832850" y="3317875"/>
            <a:ext cx="844550" cy="1317625"/>
            <a:chOff x="7309058" y="3319469"/>
            <a:chExt cx="844833" cy="1314855"/>
          </a:xfrm>
        </p:grpSpPr>
        <p:cxnSp>
          <p:nvCxnSpPr>
            <p:cNvPr id="4" name="Straight Arrow Connector 3">
              <a:extLst>
                <a:ext uri="{FF2B5EF4-FFF2-40B4-BE49-F238E27FC236}">
                  <a16:creationId xmlns:a16="http://schemas.microsoft.com/office/drawing/2014/main" id="{C37CAB6A-7D09-4B2A-AC46-6293D0902494}"/>
                </a:ext>
              </a:extLst>
            </p:cNvPr>
            <p:cNvCxnSpPr>
              <a:stCxn id="5" idx="2"/>
              <a:endCxn id="6" idx="0"/>
            </p:cNvCxnSpPr>
            <p:nvPr/>
          </p:nvCxnSpPr>
          <p:spPr>
            <a:xfrm>
              <a:off x="7309058" y="3319469"/>
              <a:ext cx="0" cy="1314855"/>
            </a:xfrm>
            <a:prstGeom prst="straightConnector1">
              <a:avLst/>
            </a:prstGeom>
            <a:ln w="254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7355" name="Rectangle 6">
              <a:extLst>
                <a:ext uri="{FF2B5EF4-FFF2-40B4-BE49-F238E27FC236}">
                  <a16:creationId xmlns:a16="http://schemas.microsoft.com/office/drawing/2014/main" id="{5A3BD130-F96F-489E-91DF-01A3968862FB}"/>
                </a:ext>
              </a:extLst>
            </p:cNvPr>
            <p:cNvSpPr>
              <a:spLocks noChangeArrowheads="1"/>
            </p:cNvSpPr>
            <p:nvPr/>
          </p:nvSpPr>
          <p:spPr bwMode="auto">
            <a:xfrm>
              <a:off x="7315200" y="3964608"/>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Arial" panose="020B0604020202020204" pitchFamily="34" charset="0"/>
                </a:rPr>
                <a:t>Guide</a:t>
              </a:r>
              <a:endParaRPr lang="en-US" altLang="en-US" b="1">
                <a:solidFill>
                  <a:srgbClr val="FF0000"/>
                </a:solidFill>
              </a:endParaRPr>
            </a:p>
          </p:txBody>
        </p:sp>
      </p:grpSp>
      <p:sp>
        <p:nvSpPr>
          <p:cNvPr id="2" name="Rectangle 1">
            <a:extLst>
              <a:ext uri="{FF2B5EF4-FFF2-40B4-BE49-F238E27FC236}">
                <a16:creationId xmlns:a16="http://schemas.microsoft.com/office/drawing/2014/main" id="{07F163B6-90A7-4A42-9DD1-4C8B7C05C101}"/>
              </a:ext>
            </a:extLst>
          </p:cNvPr>
          <p:cNvSpPr>
            <a:spLocks noChangeArrowheads="1"/>
          </p:cNvSpPr>
          <p:nvPr/>
        </p:nvSpPr>
        <p:spPr bwMode="auto">
          <a:xfrm rot="-5400000">
            <a:off x="6169819" y="2604294"/>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t>Discover</a:t>
            </a:r>
          </a:p>
        </p:txBody>
      </p:sp>
      <p:sp>
        <p:nvSpPr>
          <p:cNvPr id="11" name="Rectangle 10">
            <a:extLst>
              <a:ext uri="{FF2B5EF4-FFF2-40B4-BE49-F238E27FC236}">
                <a16:creationId xmlns:a16="http://schemas.microsoft.com/office/drawing/2014/main" id="{80C26A35-41E0-4604-BC16-1698C3D392EE}"/>
              </a:ext>
            </a:extLst>
          </p:cNvPr>
          <p:cNvSpPr>
            <a:spLocks noChangeArrowheads="1"/>
          </p:cNvSpPr>
          <p:nvPr/>
        </p:nvSpPr>
        <p:spPr bwMode="auto">
          <a:xfrm rot="-5400000">
            <a:off x="6330157" y="5142706"/>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Purify</a:t>
            </a:r>
          </a:p>
        </p:txBody>
      </p:sp>
    </p:spTree>
    <p:extLst>
      <p:ext uri="{BB962C8B-B14F-4D97-AF65-F5344CB8AC3E}">
        <p14:creationId xmlns:p14="http://schemas.microsoft.com/office/powerpoint/2010/main" val="167376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2">
            <a:extLst>
              <a:ext uri="{FF2B5EF4-FFF2-40B4-BE49-F238E27FC236}">
                <a16:creationId xmlns:a16="http://schemas.microsoft.com/office/drawing/2014/main" id="{C22E1F11-05C6-4B5E-B89B-408A6D9795D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a:t>
            </a:r>
            <a:endParaRPr lang="en-GB" altLang="en-US"/>
          </a:p>
        </p:txBody>
      </p:sp>
      <p:sp>
        <p:nvSpPr>
          <p:cNvPr id="4099" name="Text Placeholder 3">
            <a:extLst>
              <a:ext uri="{FF2B5EF4-FFF2-40B4-BE49-F238E27FC236}">
                <a16:creationId xmlns:a16="http://schemas.microsoft.com/office/drawing/2014/main" id="{35B48A7C-168A-49C2-920E-03D50BAC2B1A}"/>
              </a:ext>
            </a:extLst>
          </p:cNvPr>
          <p:cNvSpPr>
            <a:spLocks noGrp="1" noChangeArrowheads="1"/>
          </p:cNvSpPr>
          <p:nvPr>
            <p:ph type="body" sz="quarter" idx="4294967295"/>
          </p:nvPr>
        </p:nvSpPr>
        <p:spPr bwMode="auto">
          <a:xfrm>
            <a:off x="0" y="2209800"/>
            <a:ext cx="563880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Symbol" panose="05050102010706020507" pitchFamily="18" charset="2"/>
              <a:buAutoNum type="arabicPeriod"/>
            </a:pPr>
            <a:r>
              <a:rPr lang="en-US" altLang="en-US" sz="2000" dirty="0"/>
              <a:t>Self-exploration </a:t>
            </a:r>
            <a:r>
              <a:rPr lang="en-GB" altLang="en-US" sz="2000" dirty="0"/>
              <a:t>–</a:t>
            </a:r>
            <a:r>
              <a:rPr lang="en-US" altLang="en-US" sz="2000" dirty="0"/>
              <a:t> 			     Verify the proposals on your own right          </a:t>
            </a:r>
            <a:r>
              <a:rPr lang="en-US" altLang="en-US" sz="2000" dirty="0">
                <a:sym typeface="Wingdings" panose="05000000000000000000" pitchFamily="2" charset="2"/>
              </a:rPr>
              <a:t> right understanding (of harmony)            feeling and thought of harmony            harmonious </a:t>
            </a:r>
            <a:r>
              <a:rPr lang="en-US" altLang="en-US" sz="2000" dirty="0" err="1">
                <a:sym typeface="Wingdings" panose="05000000000000000000" pitchFamily="2" charset="2"/>
              </a:rPr>
              <a:t>behaviour</a:t>
            </a:r>
            <a:r>
              <a:rPr lang="en-US" altLang="en-US" sz="2000" dirty="0">
                <a:sym typeface="Wingdings" panose="05000000000000000000" pitchFamily="2" charset="2"/>
              </a:rPr>
              <a:t>, work and  participation in larger order</a:t>
            </a:r>
          </a:p>
          <a:p>
            <a:pPr marL="457200" indent="-457200">
              <a:buFont typeface="Symbol" panose="05050102010706020507" pitchFamily="18" charset="2"/>
              <a:buAutoNum type="arabicPeriod"/>
            </a:pPr>
            <a:endParaRPr lang="en-US" altLang="en-US" sz="800" dirty="0"/>
          </a:p>
          <a:p>
            <a:pPr marL="457200" indent="-457200">
              <a:buFont typeface="Symbol" panose="05050102010706020507" pitchFamily="18" charset="2"/>
              <a:buAutoNum type="arabicPeriod"/>
            </a:pPr>
            <a:r>
              <a:rPr lang="en-US" altLang="en-US" sz="2000" dirty="0"/>
              <a:t>Self-awareness </a:t>
            </a:r>
            <a:r>
              <a:rPr lang="en-GB" altLang="en-US" sz="2000" dirty="0"/>
              <a:t>–</a:t>
            </a:r>
            <a:r>
              <a:rPr lang="en-US" altLang="en-US" sz="2000" dirty="0"/>
              <a:t> Be aware of your desire, thought and expectation, </a:t>
            </a:r>
            <a:r>
              <a:rPr lang="en-US" altLang="en-US" sz="2000" dirty="0" err="1"/>
              <a:t>sanskar</a:t>
            </a:r>
            <a:r>
              <a:rPr lang="en-US" altLang="en-US" sz="2000" dirty="0"/>
              <a:t> 	         	           </a:t>
            </a:r>
            <a:r>
              <a:rPr lang="en-US" altLang="en-US" sz="2000" dirty="0">
                <a:solidFill>
                  <a:srgbClr val="FF0000"/>
                </a:solidFill>
              </a:rPr>
              <a:t>– every moment</a:t>
            </a:r>
          </a:p>
          <a:p>
            <a:pPr marL="457200" indent="-457200">
              <a:buFont typeface="Symbol" panose="05050102010706020507" pitchFamily="18" charset="2"/>
              <a:buAutoNum type="arabicPeriod"/>
            </a:pPr>
            <a:endParaRPr lang="en-US" altLang="en-US" sz="800" dirty="0"/>
          </a:p>
          <a:p>
            <a:pPr marL="457200" indent="-457200">
              <a:buFont typeface="Symbol" panose="05050102010706020507" pitchFamily="18" charset="2"/>
              <a:buAutoNum type="arabicPeriod"/>
            </a:pPr>
            <a:r>
              <a:rPr lang="en-US" altLang="en-US" sz="2000" dirty="0"/>
              <a:t>Self-evaluation </a:t>
            </a:r>
            <a:r>
              <a:rPr lang="en-GB" altLang="en-US" sz="2000" dirty="0"/>
              <a:t>–</a:t>
            </a:r>
            <a:r>
              <a:rPr lang="en-US" altLang="en-US" sz="2000" dirty="0"/>
              <a:t> Evaluate your desire, thought and expectation and </a:t>
            </a:r>
            <a:r>
              <a:rPr lang="en-US" altLang="en-US" sz="2000" dirty="0" err="1"/>
              <a:t>Sanskar</a:t>
            </a:r>
            <a:endParaRPr lang="en-US" altLang="en-US" sz="2000" dirty="0"/>
          </a:p>
          <a:p>
            <a:pPr marL="914400" lvl="2" indent="-457200">
              <a:buFont typeface="Arial" panose="020B0604020202020204" pitchFamily="34" charset="0"/>
              <a:buNone/>
            </a:pPr>
            <a:r>
              <a:rPr lang="en-US" altLang="en-US" sz="2000" dirty="0"/>
              <a:t>– on the basis of your Natural Acceptance</a:t>
            </a:r>
          </a:p>
        </p:txBody>
      </p:sp>
      <p:sp>
        <p:nvSpPr>
          <p:cNvPr id="5" name="TextBox 38">
            <a:extLst>
              <a:ext uri="{FF2B5EF4-FFF2-40B4-BE49-F238E27FC236}">
                <a16:creationId xmlns:a16="http://schemas.microsoft.com/office/drawing/2014/main" id="{0BDAACF0-0BDA-4F9F-A226-9D22DCAE18AB}"/>
              </a:ext>
            </a:extLst>
          </p:cNvPr>
          <p:cNvSpPr txBox="1">
            <a:spLocks noChangeArrowheads="1"/>
          </p:cNvSpPr>
          <p:nvPr/>
        </p:nvSpPr>
        <p:spPr bwMode="auto">
          <a:xfrm>
            <a:off x="7031038" y="2209800"/>
            <a:ext cx="3603625" cy="144655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p>
          <a:p>
            <a:pPr algn="ctr">
              <a:defRPr/>
            </a:pP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6" name="TextBox 37">
            <a:extLst>
              <a:ext uri="{FF2B5EF4-FFF2-40B4-BE49-F238E27FC236}">
                <a16:creationId xmlns:a16="http://schemas.microsoft.com/office/drawing/2014/main" id="{1B991FB4-767D-44CC-A6A7-BF51D8D03C1E}"/>
              </a:ext>
            </a:extLst>
          </p:cNvPr>
          <p:cNvSpPr txBox="1">
            <a:spLocks noChangeArrowheads="1"/>
          </p:cNvSpPr>
          <p:nvPr/>
        </p:nvSpPr>
        <p:spPr bwMode="auto">
          <a:xfrm>
            <a:off x="7031038" y="4635500"/>
            <a:ext cx="3603625" cy="1723549"/>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endParaRPr lang="en-IN" altLang="en-US" sz="2200" b="1" dirty="0">
              <a:solidFill>
                <a:prstClr val="black"/>
              </a:solidFill>
            </a:endParaRPr>
          </a:p>
          <a:p>
            <a:pPr algn="ctr">
              <a:defRPr/>
            </a:pPr>
            <a:r>
              <a:rPr lang="en-IN" altLang="en-US" sz="2000" b="1" dirty="0">
                <a:solidFill>
                  <a:prstClr val="black"/>
                </a:solidFill>
              </a:rPr>
              <a:t>My Desire, Thought, Expectation, </a:t>
            </a:r>
            <a:r>
              <a:rPr lang="en-IN" altLang="en-US" sz="2000" b="1" dirty="0" err="1">
                <a:solidFill>
                  <a:prstClr val="black"/>
                </a:solidFill>
              </a:rPr>
              <a:t>Sanskar</a:t>
            </a:r>
            <a:endParaRPr lang="en-IN" altLang="en-US" sz="2000" b="1" dirty="0">
              <a:solidFill>
                <a:prstClr val="black"/>
              </a:solidFill>
            </a:endParaRP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57350" name="Rectangle 1">
            <a:extLst>
              <a:ext uri="{FF2B5EF4-FFF2-40B4-BE49-F238E27FC236}">
                <a16:creationId xmlns:a16="http://schemas.microsoft.com/office/drawing/2014/main" id="{9D383821-DCD3-40CA-A0F8-3964667A86E8}"/>
              </a:ext>
            </a:extLst>
          </p:cNvPr>
          <p:cNvSpPr>
            <a:spLocks noChangeArrowheads="1"/>
          </p:cNvSpPr>
          <p:nvPr/>
        </p:nvSpPr>
        <p:spPr bwMode="auto">
          <a:xfrm>
            <a:off x="147638" y="639763"/>
            <a:ext cx="91106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200">
                <a:cs typeface="Arial" panose="020B0604020202020204" pitchFamily="34" charset="0"/>
              </a:rPr>
              <a:t>To </a:t>
            </a:r>
            <a:r>
              <a:rPr lang="en-IN" altLang="en-US" sz="2200" b="1">
                <a:cs typeface="Arial" panose="020B0604020202020204" pitchFamily="34" charset="0"/>
              </a:rPr>
              <a:t>understand</a:t>
            </a:r>
            <a:r>
              <a:rPr lang="en-IN" altLang="en-US" sz="2200">
                <a:cs typeface="Arial" panose="020B0604020202020204" pitchFamily="34" charset="0"/>
              </a:rPr>
              <a:t> harmony and to </a:t>
            </a:r>
            <a:r>
              <a:rPr lang="en-IN" altLang="en-US" sz="2200" b="1">
                <a:cs typeface="Arial" panose="020B0604020202020204" pitchFamily="34" charset="0"/>
              </a:rPr>
              <a:t>live</a:t>
            </a:r>
            <a:r>
              <a:rPr lang="en-IN" altLang="en-US" sz="2200">
                <a:cs typeface="Arial" panose="020B0604020202020204" pitchFamily="34" charset="0"/>
              </a:rPr>
              <a:t> in harmony </a:t>
            </a:r>
          </a:p>
          <a:p>
            <a:pPr>
              <a:buFont typeface="Symbol" panose="05050102010706020507" pitchFamily="18" charset="2"/>
              <a:buNone/>
            </a:pPr>
            <a:r>
              <a:rPr lang="en-IN" altLang="en-US" sz="2200">
                <a:cs typeface="Arial" panose="020B0604020202020204" pitchFamily="34" charset="0"/>
              </a:rPr>
              <a:t>– at all levels of being (individual, family, society, nature/existence)</a:t>
            </a:r>
          </a:p>
        </p:txBody>
      </p:sp>
      <p:grpSp>
        <p:nvGrpSpPr>
          <p:cNvPr id="3" name="Group 7">
            <a:extLst>
              <a:ext uri="{FF2B5EF4-FFF2-40B4-BE49-F238E27FC236}">
                <a16:creationId xmlns:a16="http://schemas.microsoft.com/office/drawing/2014/main" id="{2352B7E6-FCC5-44E7-93C1-5E71FFDA71D7}"/>
              </a:ext>
            </a:extLst>
          </p:cNvPr>
          <p:cNvGrpSpPr>
            <a:grpSpLocks/>
          </p:cNvGrpSpPr>
          <p:nvPr/>
        </p:nvGrpSpPr>
        <p:grpSpPr bwMode="auto">
          <a:xfrm>
            <a:off x="8832851" y="3656348"/>
            <a:ext cx="844549" cy="979150"/>
            <a:chOff x="7309059" y="3657232"/>
            <a:chExt cx="844832" cy="977092"/>
          </a:xfrm>
        </p:grpSpPr>
        <p:cxnSp>
          <p:nvCxnSpPr>
            <p:cNvPr id="4" name="Straight Arrow Connector 3">
              <a:extLst>
                <a:ext uri="{FF2B5EF4-FFF2-40B4-BE49-F238E27FC236}">
                  <a16:creationId xmlns:a16="http://schemas.microsoft.com/office/drawing/2014/main" id="{C37CAB6A-7D09-4B2A-AC46-6293D0902494}"/>
                </a:ext>
              </a:extLst>
            </p:cNvPr>
            <p:cNvCxnSpPr>
              <a:stCxn id="5" idx="2"/>
              <a:endCxn id="6" idx="0"/>
            </p:cNvCxnSpPr>
            <p:nvPr/>
          </p:nvCxnSpPr>
          <p:spPr>
            <a:xfrm>
              <a:off x="7309059" y="3657232"/>
              <a:ext cx="0" cy="977092"/>
            </a:xfrm>
            <a:prstGeom prst="straightConnector1">
              <a:avLst/>
            </a:prstGeom>
            <a:ln w="254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57355" name="Rectangle 6">
              <a:extLst>
                <a:ext uri="{FF2B5EF4-FFF2-40B4-BE49-F238E27FC236}">
                  <a16:creationId xmlns:a16="http://schemas.microsoft.com/office/drawing/2014/main" id="{5A3BD130-F96F-489E-91DF-01A3968862FB}"/>
                </a:ext>
              </a:extLst>
            </p:cNvPr>
            <p:cNvSpPr>
              <a:spLocks noChangeArrowheads="1"/>
            </p:cNvSpPr>
            <p:nvPr/>
          </p:nvSpPr>
          <p:spPr bwMode="auto">
            <a:xfrm>
              <a:off x="7315200" y="3964608"/>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Arial" panose="020B0604020202020204" pitchFamily="34" charset="0"/>
                </a:rPr>
                <a:t>Guide</a:t>
              </a:r>
              <a:endParaRPr lang="en-US" altLang="en-US" b="1">
                <a:solidFill>
                  <a:srgbClr val="FF0000"/>
                </a:solidFill>
              </a:endParaRPr>
            </a:p>
          </p:txBody>
        </p:sp>
      </p:grpSp>
      <p:sp>
        <p:nvSpPr>
          <p:cNvPr id="2" name="Rectangle 1">
            <a:extLst>
              <a:ext uri="{FF2B5EF4-FFF2-40B4-BE49-F238E27FC236}">
                <a16:creationId xmlns:a16="http://schemas.microsoft.com/office/drawing/2014/main" id="{07F163B6-90A7-4A42-9DD1-4C8B7C05C101}"/>
              </a:ext>
            </a:extLst>
          </p:cNvPr>
          <p:cNvSpPr>
            <a:spLocks noChangeArrowheads="1"/>
          </p:cNvSpPr>
          <p:nvPr/>
        </p:nvSpPr>
        <p:spPr bwMode="auto">
          <a:xfrm rot="-5400000">
            <a:off x="6169819" y="2604294"/>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t>Discover</a:t>
            </a:r>
          </a:p>
        </p:txBody>
      </p:sp>
      <p:sp>
        <p:nvSpPr>
          <p:cNvPr id="11" name="Rectangle 10">
            <a:extLst>
              <a:ext uri="{FF2B5EF4-FFF2-40B4-BE49-F238E27FC236}">
                <a16:creationId xmlns:a16="http://schemas.microsoft.com/office/drawing/2014/main" id="{80C26A35-41E0-4604-BC16-1698C3D392EE}"/>
              </a:ext>
            </a:extLst>
          </p:cNvPr>
          <p:cNvSpPr>
            <a:spLocks noChangeArrowheads="1"/>
          </p:cNvSpPr>
          <p:nvPr/>
        </p:nvSpPr>
        <p:spPr bwMode="auto">
          <a:xfrm rot="-5400000">
            <a:off x="6330157" y="5142706"/>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Purify</a:t>
            </a:r>
          </a:p>
        </p:txBody>
      </p:sp>
    </p:spTree>
    <p:extLst>
      <p:ext uri="{BB962C8B-B14F-4D97-AF65-F5344CB8AC3E}">
        <p14:creationId xmlns:p14="http://schemas.microsoft.com/office/powerpoint/2010/main" val="2341007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0">
            <a:extLst>
              <a:ext uri="{FF2B5EF4-FFF2-40B4-BE49-F238E27FC236}">
                <a16:creationId xmlns:a16="http://schemas.microsoft.com/office/drawing/2014/main" id="{7645AB52-695F-47D9-AF80-A3E2ADB86F8D}"/>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16348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Subtitle 4">
            <a:extLst>
              <a:ext uri="{FF2B5EF4-FFF2-40B4-BE49-F238E27FC236}">
                <a16:creationId xmlns:a16="http://schemas.microsoft.com/office/drawing/2014/main" id="{C8E2BA1B-DF0E-4285-A4E1-5680D1F1D374}"/>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Understanding Harmony in the Self</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60419" name="Title 3">
            <a:extLst>
              <a:ext uri="{FF2B5EF4-FFF2-40B4-BE49-F238E27FC236}">
                <a16:creationId xmlns:a16="http://schemas.microsoft.com/office/drawing/2014/main" id="{E18BA75E-8E8F-44E6-A824-0F6EFCD3B50A}"/>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extLst>
      <p:ext uri="{BB962C8B-B14F-4D97-AF65-F5344CB8AC3E}">
        <p14:creationId xmlns:p14="http://schemas.microsoft.com/office/powerpoint/2010/main" val="25974517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E08F7355-2D9E-44E4-B6F2-81B251EB1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98907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B2A6CC-C3F9-42EF-AF7C-782DD9DB433B}"/>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62509" name="Rectangle 8">
            <a:extLst>
              <a:ext uri="{FF2B5EF4-FFF2-40B4-BE49-F238E27FC236}">
                <a16:creationId xmlns:a16="http://schemas.microsoft.com/office/drawing/2014/main" id="{04CF4628-889F-4BFC-B6F4-1251584700CB}"/>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BC66A7A-C719-4003-9501-515E496BEE80}"/>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B4DA67A-CA05-4CAF-899B-3A46571998F9}"/>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62512" name="Rectangle 2">
            <a:extLst>
              <a:ext uri="{FF2B5EF4-FFF2-40B4-BE49-F238E27FC236}">
                <a16:creationId xmlns:a16="http://schemas.microsoft.com/office/drawing/2014/main" id="{B91C9EED-DC0A-4841-A42C-5C64ED5510A7}"/>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62513" name="Rectangle 3">
            <a:extLst>
              <a:ext uri="{FF2B5EF4-FFF2-40B4-BE49-F238E27FC236}">
                <a16:creationId xmlns:a16="http://schemas.microsoft.com/office/drawing/2014/main" id="{30E8A86F-D08A-484F-86EB-5D799655EC91}"/>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A8972152-220D-4795-AAB7-E17C9970DE88}"/>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285C-DB9C-4F89-BCE9-76E7696932D1}"/>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89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0950F18-C119-4ADA-906C-03960CB0266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Self  </a:t>
            </a:r>
            <a:r>
              <a:rPr lang="en-US" altLang="en-US" sz="2800">
                <a:latin typeface="Kruti Dev 010" pitchFamily="2" charset="0"/>
              </a:rPr>
              <a:t>eSa dh fdz;k,a</a:t>
            </a:r>
            <a:r>
              <a:rPr lang="en-US" altLang="en-US" sz="2400"/>
              <a:t> </a:t>
            </a:r>
            <a:endParaRPr lang="en-US" altLang="en-US"/>
          </a:p>
        </p:txBody>
      </p:sp>
      <p:sp>
        <p:nvSpPr>
          <p:cNvPr id="63491" name="Rectangle 8">
            <a:extLst>
              <a:ext uri="{FF2B5EF4-FFF2-40B4-BE49-F238E27FC236}">
                <a16:creationId xmlns:a16="http://schemas.microsoft.com/office/drawing/2014/main" id="{4A2B5D27-EFF3-41AC-BB01-09D09965678C}"/>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474026DE-C805-431F-9DD0-DA80EDB9B4DF}"/>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3512" name="Rectangle 10">
            <a:extLst>
              <a:ext uri="{FF2B5EF4-FFF2-40B4-BE49-F238E27FC236}">
                <a16:creationId xmlns:a16="http://schemas.microsoft.com/office/drawing/2014/main" id="{401A4F6B-8AB1-4CB9-82E6-8A81FC4E63DD}"/>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F2662480-2912-4F16-A358-6D17F083C210}"/>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514" name="Oval 8">
            <a:extLst>
              <a:ext uri="{FF2B5EF4-FFF2-40B4-BE49-F238E27FC236}">
                <a16:creationId xmlns:a16="http://schemas.microsoft.com/office/drawing/2014/main" id="{F1190782-06F7-4190-AE49-9E2443A545FD}"/>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4972D8B3-E9C8-41E3-A071-B4A919A2FF9F}"/>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3529" name="Group 5">
            <a:extLst>
              <a:ext uri="{FF2B5EF4-FFF2-40B4-BE49-F238E27FC236}">
                <a16:creationId xmlns:a16="http://schemas.microsoft.com/office/drawing/2014/main" id="{155D5A2B-E152-4952-8DD6-A52678A5521C}"/>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D7B16A3E-125E-4CF8-B4CA-51DC1B2D4980}"/>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656D54-D48E-46A9-AF36-0626734900B9}"/>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3537" name="Rectangle 4">
              <a:extLst>
                <a:ext uri="{FF2B5EF4-FFF2-40B4-BE49-F238E27FC236}">
                  <a16:creationId xmlns:a16="http://schemas.microsoft.com/office/drawing/2014/main" id="{EB608906-8317-4B1A-AEB6-5DDFCCB78ACE}"/>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0" name="Rectangle 13">
            <a:extLst>
              <a:ext uri="{FF2B5EF4-FFF2-40B4-BE49-F238E27FC236}">
                <a16:creationId xmlns:a16="http://schemas.microsoft.com/office/drawing/2014/main" id="{3233EE5A-257A-4917-B53E-8837DA850745}"/>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1" name="Rectangle 14">
            <a:extLst>
              <a:ext uri="{FF2B5EF4-FFF2-40B4-BE49-F238E27FC236}">
                <a16:creationId xmlns:a16="http://schemas.microsoft.com/office/drawing/2014/main" id="{17B51583-7B04-4D1A-AA0D-0C847F8BA31C}"/>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22" name="Straight Arrow Connector 21">
            <a:extLst>
              <a:ext uri="{FF2B5EF4-FFF2-40B4-BE49-F238E27FC236}">
                <a16:creationId xmlns:a16="http://schemas.microsoft.com/office/drawing/2014/main" id="{1D67C22D-C0F3-4E0C-8612-BA31ACB5C6DB}"/>
              </a:ext>
            </a:extLst>
          </p:cNvPr>
          <p:cNvCxnSpPr>
            <a:endCxn id="2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379A72-DD00-49EB-81FD-D14378F41CAE}"/>
              </a:ext>
            </a:extLst>
          </p:cNvPr>
          <p:cNvCxnSpPr>
            <a:endCxn id="2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3C2D7DE-C9FA-48F7-97FA-321E6DB778B0}"/>
              </a:ext>
            </a:extLst>
          </p:cNvPr>
          <p:cNvSpPr/>
          <p:nvPr/>
        </p:nvSpPr>
        <p:spPr>
          <a:xfrm>
            <a:off x="5516563" y="2312988"/>
            <a:ext cx="3094037"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Imagination</a:t>
            </a:r>
          </a:p>
          <a:p>
            <a:pPr algn="ctr">
              <a:defRPr/>
            </a:pPr>
            <a:r>
              <a:rPr lang="en-US" altLang="en-US" sz="2400" dirty="0" err="1">
                <a:solidFill>
                  <a:srgbClr val="002060"/>
                </a:solidFill>
                <a:latin typeface="Kruti Dev 010" pitchFamily="2" charset="0"/>
              </a:rPr>
              <a:t>dYiuk”khyrk</a:t>
            </a:r>
            <a:endParaRPr lang="en-US" altLang="en-US" sz="2400" dirty="0">
              <a:solidFill>
                <a:prstClr val="black"/>
              </a:solidFill>
            </a:endParaRPr>
          </a:p>
        </p:txBody>
      </p:sp>
    </p:spTree>
    <p:extLst>
      <p:ext uri="{BB962C8B-B14F-4D97-AF65-F5344CB8AC3E}">
        <p14:creationId xmlns:p14="http://schemas.microsoft.com/office/powerpoint/2010/main" val="777309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F2514D7-7115-4BE2-8614-6D467E9A9A0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Self  </a:t>
            </a:r>
            <a:r>
              <a:rPr lang="en-US" altLang="en-US" sz="2800">
                <a:latin typeface="Kruti Dev 010" pitchFamily="2" charset="0"/>
              </a:rPr>
              <a:t>eSa dh fdz;k,a</a:t>
            </a:r>
            <a:r>
              <a:rPr lang="en-US" altLang="en-US" sz="2400"/>
              <a:t> </a:t>
            </a:r>
            <a:endParaRPr lang="en-US" altLang="en-US"/>
          </a:p>
        </p:txBody>
      </p:sp>
      <p:sp>
        <p:nvSpPr>
          <p:cNvPr id="64515" name="Rectangle 8">
            <a:extLst>
              <a:ext uri="{FF2B5EF4-FFF2-40B4-BE49-F238E27FC236}">
                <a16:creationId xmlns:a16="http://schemas.microsoft.com/office/drawing/2014/main" id="{4F05099D-7EAD-46BB-818F-B80546FF84F6}"/>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DC6D7793-A37F-465A-81B4-EB362FBB2076}"/>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4536" name="Rectangle 10">
            <a:extLst>
              <a:ext uri="{FF2B5EF4-FFF2-40B4-BE49-F238E27FC236}">
                <a16:creationId xmlns:a16="http://schemas.microsoft.com/office/drawing/2014/main" id="{795CCC32-9473-4271-B6C7-369D35D3459C}"/>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D41FDF7F-ECD7-4129-AA63-B01245B3C9B4}"/>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3" name="Table 52">
            <a:extLst>
              <a:ext uri="{FF2B5EF4-FFF2-40B4-BE49-F238E27FC236}">
                <a16:creationId xmlns:a16="http://schemas.microsoft.com/office/drawing/2014/main" id="{CAAB44C5-00EA-46B3-83C0-0303A4F61B51}"/>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4552" name="Group 5">
            <a:extLst>
              <a:ext uri="{FF2B5EF4-FFF2-40B4-BE49-F238E27FC236}">
                <a16:creationId xmlns:a16="http://schemas.microsoft.com/office/drawing/2014/main" id="{D812DC10-2382-47F2-99DA-AE85E6255F5A}"/>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087BC420-2DDA-4FBB-A5A2-D0BF2CAAAA2C}"/>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BCB266-C87D-445A-B785-6A6F258B5AEA}"/>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4570" name="Rectangle 4">
              <a:extLst>
                <a:ext uri="{FF2B5EF4-FFF2-40B4-BE49-F238E27FC236}">
                  <a16:creationId xmlns:a16="http://schemas.microsoft.com/office/drawing/2014/main" id="{BBC4A0CD-35C1-4479-8789-918992E3E19C}"/>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graphicFrame>
        <p:nvGraphicFramePr>
          <p:cNvPr id="20" name="Table 19">
            <a:extLst>
              <a:ext uri="{FF2B5EF4-FFF2-40B4-BE49-F238E27FC236}">
                <a16:creationId xmlns:a16="http://schemas.microsoft.com/office/drawing/2014/main" id="{250A073F-4C78-4B0E-98C3-042EF9C042CD}"/>
              </a:ext>
            </a:extLst>
          </p:cNvPr>
          <p:cNvGraphicFramePr>
            <a:graphicFrameLocks noGrp="1"/>
          </p:cNvGraphicFramePr>
          <p:nvPr/>
        </p:nvGraphicFramePr>
        <p:xfrm>
          <a:off x="8643938" y="533400"/>
          <a:ext cx="3548062" cy="4437062"/>
        </p:xfrm>
        <a:graphic>
          <a:graphicData uri="http://schemas.openxmlformats.org/drawingml/2006/table">
            <a:tbl>
              <a:tblPr/>
              <a:tblGrid>
                <a:gridCol w="3548062">
                  <a:extLst>
                    <a:ext uri="{9D8B030D-6E8A-4147-A177-3AD203B41FA5}">
                      <a16:colId xmlns:a16="http://schemas.microsoft.com/office/drawing/2014/main" val="20000"/>
                    </a:ext>
                  </a:extLst>
                </a:gridCol>
              </a:tblGrid>
              <a:tr h="713841">
                <a:tc>
                  <a:txBody>
                    <a:bodyPr/>
                    <a:lstStyle/>
                    <a:p>
                      <a:pPr marL="0" marR="0" algn="ctr" defTabSz="914400" rtl="0" eaLnBrk="1" latinLnBrk="0" hangingPunct="1">
                        <a:spcBef>
                          <a:spcPts val="0"/>
                        </a:spcBef>
                        <a:spcAft>
                          <a:spcPts val="0"/>
                        </a:spcAft>
                      </a:pPr>
                      <a:r>
                        <a:rPr lang="en-US" sz="2000" b="1" kern="1200" dirty="0">
                          <a:solidFill>
                            <a:schemeClr val="tx1"/>
                          </a:solidFill>
                          <a:latin typeface="Arial"/>
                          <a:ea typeface="Times New Roman"/>
                          <a:cs typeface="+mn-cs"/>
                        </a:rPr>
                        <a:t>Meaning</a:t>
                      </a:r>
                    </a:p>
                  </a:txBody>
                  <a:tcPr marL="68633" marR="6863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41">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178">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want to be</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My feeling within</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How to go about it</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How to ensure fulfillment</a:t>
                      </a:r>
                      <a:r>
                        <a:rPr lang="en-US" sz="1600" b="1" baseline="0" dirty="0">
                          <a:latin typeface="Arial" panose="020B0604020202020204" pitchFamily="34" charset="0"/>
                          <a:ea typeface="Times New Roman"/>
                          <a:cs typeface="Arial" panose="020B0604020202020204" pitchFamily="34" charset="0"/>
                        </a:rPr>
                        <a:t> of the f</a:t>
                      </a:r>
                      <a:r>
                        <a:rPr lang="en-US" sz="1600" b="1" dirty="0">
                          <a:latin typeface="Arial" panose="020B0604020202020204" pitchFamily="34" charset="0"/>
                          <a:ea typeface="Times New Roman"/>
                          <a:cs typeface="Arial" panose="020B0604020202020204" pitchFamily="34" charset="0"/>
                        </a:rPr>
                        <a:t>eeling (its details)</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41">
                <a:tc>
                  <a:txBody>
                    <a:bodyPr/>
                    <a:lstStyle/>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What I have to do outside </a:t>
                      </a:r>
                    </a:p>
                    <a:p>
                      <a:pPr marL="0" marR="0">
                        <a:spcBef>
                          <a:spcPts val="0"/>
                        </a:spcBef>
                        <a:spcAft>
                          <a:spcPts val="0"/>
                        </a:spcAft>
                      </a:pPr>
                      <a:r>
                        <a:rPr lang="en-US" sz="1600" b="1" dirty="0">
                          <a:latin typeface="Arial" panose="020B0604020202020204" pitchFamily="34" charset="0"/>
                          <a:ea typeface="Times New Roman"/>
                          <a:cs typeface="Arial" panose="020B0604020202020204" pitchFamily="34" charset="0"/>
                        </a:rPr>
                        <a:t>for expression of the feeling</a:t>
                      </a:r>
                    </a:p>
                  </a:txBody>
                  <a:tcPr marL="68633" marR="6863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4567" name="TextBox 21">
            <a:extLst>
              <a:ext uri="{FF2B5EF4-FFF2-40B4-BE49-F238E27FC236}">
                <a16:creationId xmlns:a16="http://schemas.microsoft.com/office/drawing/2014/main" id="{221AC725-4031-4C3F-B7D3-4CF6C454716F}"/>
              </a:ext>
            </a:extLst>
          </p:cNvPr>
          <p:cNvSpPr txBox="1">
            <a:spLocks noChangeArrowheads="1"/>
          </p:cNvSpPr>
          <p:nvPr/>
        </p:nvSpPr>
        <p:spPr bwMode="auto">
          <a:xfrm>
            <a:off x="3886200" y="5954713"/>
            <a:ext cx="614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ea typeface="Times New Roman" panose="02020603050405020304" pitchFamily="18" charset="0"/>
                <a:cs typeface="Arial" panose="020B0604020202020204" pitchFamily="34" charset="0"/>
              </a:rPr>
              <a:t>Note: We explore these activities in detail in UHV-III</a:t>
            </a:r>
            <a:endParaRPr lang="en-IN" altLang="en-US">
              <a:solidFill>
                <a:srgbClr val="FF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488536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0CAD4E5-3970-4CCA-BDE7-F04DAAF8A3A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Sources of Motivation for our Imagination and its Implications</a:t>
            </a:r>
            <a:endParaRPr lang="en-US" altLang="en-US"/>
          </a:p>
        </p:txBody>
      </p:sp>
      <p:sp>
        <p:nvSpPr>
          <p:cNvPr id="65539" name="Rectangle 8">
            <a:extLst>
              <a:ext uri="{FF2B5EF4-FFF2-40B4-BE49-F238E27FC236}">
                <a16:creationId xmlns:a16="http://schemas.microsoft.com/office/drawing/2014/main" id="{4AD6D16B-9CF7-43DB-952D-FBE6D4DDCF47}"/>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AB92CD92-A249-4EDE-985A-A092F66F12D5}"/>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5560" name="Rectangle 10">
            <a:extLst>
              <a:ext uri="{FF2B5EF4-FFF2-40B4-BE49-F238E27FC236}">
                <a16:creationId xmlns:a16="http://schemas.microsoft.com/office/drawing/2014/main" id="{92888454-4D81-495B-B47D-6CFF60467087}"/>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EF15E509-85A0-4162-ACB3-45C1FD3E698B}"/>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562" name="Oval 8">
            <a:extLst>
              <a:ext uri="{FF2B5EF4-FFF2-40B4-BE49-F238E27FC236}">
                <a16:creationId xmlns:a16="http://schemas.microsoft.com/office/drawing/2014/main" id="{F8A57A1C-6666-43D9-837B-17EB1DCA1372}"/>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AD07586-D4A3-401A-AD06-376330BF329E}"/>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5577" name="Group 5">
            <a:extLst>
              <a:ext uri="{FF2B5EF4-FFF2-40B4-BE49-F238E27FC236}">
                <a16:creationId xmlns:a16="http://schemas.microsoft.com/office/drawing/2014/main" id="{5C6304A3-201C-4E40-B568-682558191E6A}"/>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7EE7DA27-67A2-4F80-9D2C-00B13404AB36}"/>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A1E029-398A-43E4-8B31-E165954C3D70}"/>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5604" name="Rectangle 4">
              <a:extLst>
                <a:ext uri="{FF2B5EF4-FFF2-40B4-BE49-F238E27FC236}">
                  <a16:creationId xmlns:a16="http://schemas.microsoft.com/office/drawing/2014/main" id="{1D38E7A5-3EA5-439D-8DA9-9F0782BE6AF4}"/>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65578" name="Rectangle 13">
            <a:extLst>
              <a:ext uri="{FF2B5EF4-FFF2-40B4-BE49-F238E27FC236}">
                <a16:creationId xmlns:a16="http://schemas.microsoft.com/office/drawing/2014/main" id="{0661C0E5-FB4A-45EF-8773-459D0BE356CC}"/>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65579" name="Rectangle 14">
            <a:extLst>
              <a:ext uri="{FF2B5EF4-FFF2-40B4-BE49-F238E27FC236}">
                <a16:creationId xmlns:a16="http://schemas.microsoft.com/office/drawing/2014/main" id="{DDE2B5FC-9913-47BB-9CAB-3D6F661E216E}"/>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09E30D18-A034-4708-B328-3D7BC516E136}"/>
              </a:ext>
            </a:extLst>
          </p:cNvPr>
          <p:cNvCxnSpPr>
            <a:endCxn id="65578"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DE2ACC4-0090-44AA-878B-95EB0D3734CA}"/>
              </a:ext>
            </a:extLst>
          </p:cNvPr>
          <p:cNvCxnSpPr>
            <a:endCxn id="65579"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6DC0ECB-4526-46DE-A41E-B789F3BCA782}"/>
              </a:ext>
            </a:extLst>
          </p:cNvPr>
          <p:cNvSpPr>
            <a:spLocks noChangeArrowheads="1"/>
          </p:cNvSpPr>
          <p:nvPr/>
        </p:nvSpPr>
        <p:spPr bwMode="auto">
          <a:xfrm>
            <a:off x="1524000" y="3124200"/>
            <a:ext cx="18367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cs typeface="Arial" panose="020B0604020202020204" pitchFamily="34" charset="0"/>
              </a:rPr>
              <a:t>Enslavement </a:t>
            </a:r>
          </a:p>
          <a:p>
            <a:pPr eaLnBrk="1" hangingPunct="1">
              <a:spcAft>
                <a:spcPts val="1000"/>
              </a:spcAft>
            </a:pPr>
            <a:r>
              <a:rPr lang="en-US" altLang="en-US" sz="2800" b="1">
                <a:solidFill>
                  <a:srgbClr val="FF0000"/>
                </a:solidFill>
                <a:latin typeface="Kruti Dev 010" pitchFamily="2" charset="0"/>
              </a:rPr>
              <a:t>ijra=rk </a:t>
            </a:r>
            <a:r>
              <a:rPr lang="en-US" altLang="en-US" sz="2400">
                <a:solidFill>
                  <a:srgbClr val="FF0000"/>
                </a:solidFill>
              </a:rPr>
              <a:t>X </a:t>
            </a:r>
          </a:p>
        </p:txBody>
      </p:sp>
      <p:sp>
        <p:nvSpPr>
          <p:cNvPr id="51" name="Rectangle 50">
            <a:extLst>
              <a:ext uri="{FF2B5EF4-FFF2-40B4-BE49-F238E27FC236}">
                <a16:creationId xmlns:a16="http://schemas.microsoft.com/office/drawing/2014/main" id="{6670E79F-79E7-46FA-8423-33273EACDB51}"/>
              </a:ext>
            </a:extLst>
          </p:cNvPr>
          <p:cNvSpPr>
            <a:spLocks noChangeArrowheads="1"/>
          </p:cNvSpPr>
          <p:nvPr/>
        </p:nvSpPr>
        <p:spPr bwMode="auto">
          <a:xfrm>
            <a:off x="8705850" y="2357438"/>
            <a:ext cx="1965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0000"/>
                </a:solidFill>
                <a:cs typeface="Arial" panose="020B0604020202020204" pitchFamily="34" charset="0"/>
              </a:rPr>
              <a:t>Self-organised</a:t>
            </a:r>
          </a:p>
          <a:p>
            <a:pPr eaLnBrk="1" hangingPunct="1">
              <a:spcAft>
                <a:spcPts val="1000"/>
              </a:spcAft>
            </a:pPr>
            <a:r>
              <a:rPr lang="en-US" altLang="en-US" sz="2800" b="1">
                <a:solidFill>
                  <a:srgbClr val="000000"/>
                </a:solidFill>
                <a:latin typeface="Kruti Dev 010" pitchFamily="2" charset="0"/>
              </a:rPr>
              <a:t>Lora=rk </a:t>
            </a:r>
            <a:r>
              <a:rPr lang="en-US" altLang="en-US" sz="2400" b="1">
                <a:solidFill>
                  <a:srgbClr val="000000"/>
                </a:solidFill>
              </a:rPr>
              <a:t>√</a:t>
            </a:r>
            <a:endParaRPr lang="en-US" altLang="en-US" sz="3200" b="1">
              <a:solidFill>
                <a:srgbClr val="000000"/>
              </a:solidFill>
            </a:endParaRPr>
          </a:p>
        </p:txBody>
      </p:sp>
      <p:sp>
        <p:nvSpPr>
          <p:cNvPr id="52" name="Rectangle 51">
            <a:extLst>
              <a:ext uri="{FF2B5EF4-FFF2-40B4-BE49-F238E27FC236}">
                <a16:creationId xmlns:a16="http://schemas.microsoft.com/office/drawing/2014/main" id="{49431629-C250-46BD-AD27-66C2C2A96F16}"/>
              </a:ext>
            </a:extLst>
          </p:cNvPr>
          <p:cNvSpPr>
            <a:spLocks noChangeArrowheads="1"/>
          </p:cNvSpPr>
          <p:nvPr/>
        </p:nvSpPr>
        <p:spPr bwMode="auto">
          <a:xfrm>
            <a:off x="8610600" y="6034088"/>
            <a:ext cx="3179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cs typeface="Arial" panose="020B0604020202020204" pitchFamily="34" charset="0"/>
              </a:rPr>
              <a:t>Enslavement </a:t>
            </a:r>
            <a:r>
              <a:rPr lang="en-US" altLang="en-US" sz="2800" b="1">
                <a:solidFill>
                  <a:srgbClr val="FF0000"/>
                </a:solidFill>
                <a:latin typeface="Kruti Dev 010" pitchFamily="2" charset="0"/>
              </a:rPr>
              <a:t>ijra=rk </a:t>
            </a:r>
            <a:r>
              <a:rPr lang="en-US" altLang="en-US" sz="2400">
                <a:solidFill>
                  <a:srgbClr val="FF0000"/>
                </a:solidFill>
              </a:rPr>
              <a:t>X </a:t>
            </a:r>
          </a:p>
        </p:txBody>
      </p:sp>
      <p:sp>
        <p:nvSpPr>
          <p:cNvPr id="38" name="Oval 37">
            <a:extLst>
              <a:ext uri="{FF2B5EF4-FFF2-40B4-BE49-F238E27FC236}">
                <a16:creationId xmlns:a16="http://schemas.microsoft.com/office/drawing/2014/main" id="{910BC074-7A3F-48F5-BCAF-6E44EC34BF47}"/>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grpSp>
        <p:nvGrpSpPr>
          <p:cNvPr id="3" name="Group 46">
            <a:extLst>
              <a:ext uri="{FF2B5EF4-FFF2-40B4-BE49-F238E27FC236}">
                <a16:creationId xmlns:a16="http://schemas.microsoft.com/office/drawing/2014/main" id="{79A39422-2D3C-4018-BD5D-1C5A087E50ED}"/>
              </a:ext>
            </a:extLst>
          </p:cNvPr>
          <p:cNvGrpSpPr>
            <a:grpSpLocks/>
          </p:cNvGrpSpPr>
          <p:nvPr/>
        </p:nvGrpSpPr>
        <p:grpSpPr bwMode="auto">
          <a:xfrm>
            <a:off x="7847013" y="457200"/>
            <a:ext cx="4344987" cy="2362200"/>
            <a:chOff x="6323806" y="762000"/>
            <a:chExt cx="4343765" cy="2362200"/>
          </a:xfrm>
        </p:grpSpPr>
        <p:sp>
          <p:nvSpPr>
            <p:cNvPr id="65598" name="Text Box 10">
              <a:extLst>
                <a:ext uri="{FF2B5EF4-FFF2-40B4-BE49-F238E27FC236}">
                  <a16:creationId xmlns:a16="http://schemas.microsoft.com/office/drawing/2014/main" id="{751A9F50-01A8-4D10-B122-4AD7113D6128}"/>
                </a:ext>
              </a:extLst>
            </p:cNvPr>
            <p:cNvSpPr txBox="1">
              <a:spLocks noChangeArrowheads="1"/>
            </p:cNvSpPr>
            <p:nvPr/>
          </p:nvSpPr>
          <p:spPr bwMode="auto">
            <a:xfrm>
              <a:off x="7165975" y="762000"/>
              <a:ext cx="3501596"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000000"/>
                  </a:solidFill>
                </a:rPr>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vk/kkj ij tkap dj</a:t>
              </a:r>
            </a:p>
          </p:txBody>
        </p:sp>
        <p:cxnSp>
          <p:nvCxnSpPr>
            <p:cNvPr id="65599" name="AutoShape 11">
              <a:extLst>
                <a:ext uri="{FF2B5EF4-FFF2-40B4-BE49-F238E27FC236}">
                  <a16:creationId xmlns:a16="http://schemas.microsoft.com/office/drawing/2014/main" id="{75342C90-9C34-49DF-A09D-51F77F21798A}"/>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65600" name="AutoShape 12">
              <a:extLst>
                <a:ext uri="{FF2B5EF4-FFF2-40B4-BE49-F238E27FC236}">
                  <a16:creationId xmlns:a16="http://schemas.microsoft.com/office/drawing/2014/main" id="{92BE7845-D9D4-440A-AF6A-1DF02D407D3D}"/>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B93C0C9A-0417-463D-98E6-F252346F788B}"/>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5" name="Group 45">
            <a:extLst>
              <a:ext uri="{FF2B5EF4-FFF2-40B4-BE49-F238E27FC236}">
                <a16:creationId xmlns:a16="http://schemas.microsoft.com/office/drawing/2014/main" id="{72A71363-8775-4FE3-B34F-9975C8D21E1A}"/>
              </a:ext>
            </a:extLst>
          </p:cNvPr>
          <p:cNvGrpSpPr>
            <a:grpSpLocks/>
          </p:cNvGrpSpPr>
          <p:nvPr/>
        </p:nvGrpSpPr>
        <p:grpSpPr bwMode="auto">
          <a:xfrm>
            <a:off x="7848600" y="4987925"/>
            <a:ext cx="2667000" cy="1336675"/>
            <a:chOff x="6324600" y="4988560"/>
            <a:chExt cx="2667000" cy="1336040"/>
          </a:xfrm>
        </p:grpSpPr>
        <p:sp>
          <p:nvSpPr>
            <p:cNvPr id="65594" name="Text Box 13">
              <a:extLst>
                <a:ext uri="{FF2B5EF4-FFF2-40B4-BE49-F238E27FC236}">
                  <a16:creationId xmlns:a16="http://schemas.microsoft.com/office/drawing/2014/main" id="{4903DD28-DDBE-438B-A13B-35FF66D629F9}"/>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65595" name="AutoShape 14">
              <a:extLst>
                <a:ext uri="{FF2B5EF4-FFF2-40B4-BE49-F238E27FC236}">
                  <a16:creationId xmlns:a16="http://schemas.microsoft.com/office/drawing/2014/main" id="{10AB4656-F6E0-40C6-AE6C-3C2ED82A1DE5}"/>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5596" name="AutoShape 11">
              <a:extLst>
                <a:ext uri="{FF2B5EF4-FFF2-40B4-BE49-F238E27FC236}">
                  <a16:creationId xmlns:a16="http://schemas.microsoft.com/office/drawing/2014/main" id="{870DD9B9-6A80-41D3-90A4-3C2D76D0D1E3}"/>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687AAB5A-9FF1-4058-8326-B17F40AD0481}"/>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6" name="Group 47">
            <a:extLst>
              <a:ext uri="{FF2B5EF4-FFF2-40B4-BE49-F238E27FC236}">
                <a16:creationId xmlns:a16="http://schemas.microsoft.com/office/drawing/2014/main" id="{0962CDC9-6581-4C95-987B-F827E74BC8CE}"/>
              </a:ext>
            </a:extLst>
          </p:cNvPr>
          <p:cNvGrpSpPr>
            <a:grpSpLocks/>
          </p:cNvGrpSpPr>
          <p:nvPr/>
        </p:nvGrpSpPr>
        <p:grpSpPr bwMode="auto">
          <a:xfrm>
            <a:off x="1524000" y="2209800"/>
            <a:ext cx="5278438" cy="838200"/>
            <a:chOff x="0" y="2209800"/>
            <a:chExt cx="5278438" cy="838200"/>
          </a:xfrm>
        </p:grpSpPr>
        <p:sp>
          <p:nvSpPr>
            <p:cNvPr id="65590" name="Text Box 7">
              <a:extLst>
                <a:ext uri="{FF2B5EF4-FFF2-40B4-BE49-F238E27FC236}">
                  <a16:creationId xmlns:a16="http://schemas.microsoft.com/office/drawing/2014/main" id="{51D57899-2C7B-44F5-A8EF-A5FF883CA9E6}"/>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65591" name="AutoShape 8">
              <a:extLst>
                <a:ext uri="{FF2B5EF4-FFF2-40B4-BE49-F238E27FC236}">
                  <a16:creationId xmlns:a16="http://schemas.microsoft.com/office/drawing/2014/main" id="{C943E3F0-C336-4465-B67F-0AAB63F2A409}"/>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65592" name="AutoShape 9">
              <a:extLst>
                <a:ext uri="{FF2B5EF4-FFF2-40B4-BE49-F238E27FC236}">
                  <a16:creationId xmlns:a16="http://schemas.microsoft.com/office/drawing/2014/main" id="{FD58C6B5-4C32-45BF-AC23-50CBDC7DF006}"/>
                </a:ext>
              </a:extLst>
            </p:cNvPr>
            <p:cNvCxnSpPr>
              <a:cxnSpLocks noChangeShapeType="1"/>
            </p:cNvCxnSpPr>
            <p:nvPr/>
          </p:nvCxnSpPr>
          <p:spPr bwMode="auto">
            <a:xfrm flipH="1">
              <a:off x="5259388" y="2590799"/>
              <a:ext cx="19050" cy="2286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B23A7A9C-9967-492A-8102-62956BFCC990}"/>
                </a:ext>
              </a:extLst>
            </p:cNvPr>
            <p:cNvSpPr/>
            <p:nvPr/>
          </p:nvSpPr>
          <p:spPr bwMode="auto">
            <a:xfrm>
              <a:off x="1379538" y="26035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pic>
        <p:nvPicPr>
          <p:cNvPr id="39" name="Picture 38">
            <a:extLst>
              <a:ext uri="{FF2B5EF4-FFF2-40B4-BE49-F238E27FC236}">
                <a16:creationId xmlns:a16="http://schemas.microsoft.com/office/drawing/2014/main" id="{7935F9E9-55AC-4CBA-852B-BD73767DD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3" t="13620"/>
          <a:stretch>
            <a:fillRect/>
          </a:stretch>
        </p:blipFill>
        <p:spPr bwMode="auto">
          <a:xfrm>
            <a:off x="11093450" y="3830638"/>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775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E972E4A-2573-4DD0-B283-F95C460F1A50}"/>
              </a:ext>
            </a:extLst>
          </p:cNvPr>
          <p:cNvSpPr/>
          <p:nvPr/>
        </p:nvSpPr>
        <p:spPr>
          <a:xfrm>
            <a:off x="2662238" y="753726"/>
            <a:ext cx="4043362" cy="5214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34818" name="Title 1">
            <a:extLst>
              <a:ext uri="{FF2B5EF4-FFF2-40B4-BE49-F238E27FC236}">
                <a16:creationId xmlns:a16="http://schemas.microsoft.com/office/drawing/2014/main" id="{AF5B564A-00FD-4889-A848-E6C7AF13BD2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Recalling: Dialogue Within</a:t>
            </a:r>
          </a:p>
        </p:txBody>
      </p:sp>
      <p:sp>
        <p:nvSpPr>
          <p:cNvPr id="4" name="TextBox 38">
            <a:extLst>
              <a:ext uri="{FF2B5EF4-FFF2-40B4-BE49-F238E27FC236}">
                <a16:creationId xmlns:a16="http://schemas.microsoft.com/office/drawing/2014/main" id="{DE00BF2A-9D5E-4AD7-BF94-3AFAF165E832}"/>
              </a:ext>
            </a:extLst>
          </p:cNvPr>
          <p:cNvSpPr txBox="1">
            <a:spLocks noChangeArrowheads="1"/>
          </p:cNvSpPr>
          <p:nvPr/>
        </p:nvSpPr>
        <p:spPr bwMode="auto">
          <a:xfrm>
            <a:off x="2847975" y="786150"/>
            <a:ext cx="3603625" cy="430887"/>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8" name="TextBox 25">
            <a:extLst>
              <a:ext uri="{FF2B5EF4-FFF2-40B4-BE49-F238E27FC236}">
                <a16:creationId xmlns:a16="http://schemas.microsoft.com/office/drawing/2014/main" id="{C0869D4E-2CC0-4E74-BAFB-42D9CF0ACAA3}"/>
              </a:ext>
            </a:extLst>
          </p:cNvPr>
          <p:cNvSpPr txBox="1">
            <a:spLocks noChangeArrowheads="1"/>
          </p:cNvSpPr>
          <p:nvPr/>
        </p:nvSpPr>
        <p:spPr bwMode="auto">
          <a:xfrm>
            <a:off x="8382000" y="777875"/>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Feeling of</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9" name="TextBox 30">
            <a:extLst>
              <a:ext uri="{FF2B5EF4-FFF2-40B4-BE49-F238E27FC236}">
                <a16:creationId xmlns:a16="http://schemas.microsoft.com/office/drawing/2014/main" id="{C9E7C828-E5C8-4BE8-ABB3-822C1856F0D7}"/>
              </a:ext>
            </a:extLst>
          </p:cNvPr>
          <p:cNvSpPr txBox="1">
            <a:spLocks noChangeArrowheads="1"/>
          </p:cNvSpPr>
          <p:nvPr/>
        </p:nvSpPr>
        <p:spPr bwMode="auto">
          <a:xfrm>
            <a:off x="9753600" y="4743450"/>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Feeling of</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10" name="TextBox 31">
            <a:extLst>
              <a:ext uri="{FF2B5EF4-FFF2-40B4-BE49-F238E27FC236}">
                <a16:creationId xmlns:a16="http://schemas.microsoft.com/office/drawing/2014/main" id="{FAB59869-4A9C-41B2-8ADE-01387497CD79}"/>
              </a:ext>
            </a:extLst>
          </p:cNvPr>
          <p:cNvSpPr txBox="1">
            <a:spLocks noChangeArrowheads="1"/>
          </p:cNvSpPr>
          <p:nvPr/>
        </p:nvSpPr>
        <p:spPr bwMode="auto">
          <a:xfrm>
            <a:off x="6934200" y="4745038"/>
            <a:ext cx="2286000" cy="76835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Feeling of</a:t>
            </a:r>
          </a:p>
          <a:p>
            <a:pPr algn="ctr">
              <a:defRPr/>
            </a:pPr>
            <a:r>
              <a:rPr lang="en-IN" altLang="en-US" sz="2200" b="1" dirty="0">
                <a:solidFill>
                  <a:prstClr val="white"/>
                </a:solidFill>
              </a:rPr>
              <a:t>Opposition</a:t>
            </a:r>
            <a:endParaRPr lang="en-US" altLang="en-US" sz="2200" b="1" dirty="0">
              <a:solidFill>
                <a:prstClr val="white"/>
              </a:solidFill>
            </a:endParaRPr>
          </a:p>
        </p:txBody>
      </p:sp>
      <p:sp>
        <p:nvSpPr>
          <p:cNvPr id="11" name="TextBox 39">
            <a:extLst>
              <a:ext uri="{FF2B5EF4-FFF2-40B4-BE49-F238E27FC236}">
                <a16:creationId xmlns:a16="http://schemas.microsoft.com/office/drawing/2014/main" id="{99F1BE69-6A94-468D-A147-1FBF2E8AECC6}"/>
              </a:ext>
            </a:extLst>
          </p:cNvPr>
          <p:cNvSpPr txBox="1">
            <a:spLocks noChangeArrowheads="1"/>
          </p:cNvSpPr>
          <p:nvPr/>
        </p:nvSpPr>
        <p:spPr bwMode="auto">
          <a:xfrm>
            <a:off x="9753600" y="2298700"/>
            <a:ext cx="2286000" cy="1107996"/>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Harmony</a:t>
            </a:r>
          </a:p>
          <a:p>
            <a:pPr algn="ctr">
              <a:defRPr/>
            </a:pPr>
            <a:endParaRPr lang="en-IN" altLang="en-US" sz="2200" b="1" dirty="0">
              <a:solidFill>
                <a:prstClr val="white"/>
              </a:solidFill>
            </a:endParaRPr>
          </a:p>
          <a:p>
            <a:pPr algn="ctr">
              <a:defRPr/>
            </a:pPr>
            <a:r>
              <a:rPr lang="en-IN" altLang="en-US" sz="2200" b="1" dirty="0">
                <a:solidFill>
                  <a:prstClr val="white"/>
                </a:solidFill>
              </a:rPr>
              <a:t>Happiness</a:t>
            </a:r>
            <a:endParaRPr lang="en-US" altLang="en-US" sz="2200" b="1" dirty="0">
              <a:solidFill>
                <a:prstClr val="white"/>
              </a:solidFill>
            </a:endParaRPr>
          </a:p>
        </p:txBody>
      </p:sp>
      <p:sp>
        <p:nvSpPr>
          <p:cNvPr id="12" name="Arrow: Down 11">
            <a:extLst>
              <a:ext uri="{FF2B5EF4-FFF2-40B4-BE49-F238E27FC236}">
                <a16:creationId xmlns:a16="http://schemas.microsoft.com/office/drawing/2014/main" id="{7B6519F0-762C-4DA8-A105-702EE5C4677B}"/>
              </a:ext>
            </a:extLst>
          </p:cNvPr>
          <p:cNvSpPr/>
          <p:nvPr/>
        </p:nvSpPr>
        <p:spPr>
          <a:xfrm>
            <a:off x="10782300" y="2671762"/>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 name="TextBox 40">
            <a:extLst>
              <a:ext uri="{FF2B5EF4-FFF2-40B4-BE49-F238E27FC236}">
                <a16:creationId xmlns:a16="http://schemas.microsoft.com/office/drawing/2014/main" id="{1EA6CC41-43AA-4374-8365-D6019D15A879}"/>
              </a:ext>
            </a:extLst>
          </p:cNvPr>
          <p:cNvSpPr txBox="1">
            <a:spLocks noChangeArrowheads="1"/>
          </p:cNvSpPr>
          <p:nvPr/>
        </p:nvSpPr>
        <p:spPr bwMode="auto">
          <a:xfrm>
            <a:off x="6934200" y="2286000"/>
            <a:ext cx="2286000" cy="1107996"/>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Contradiction</a:t>
            </a:r>
          </a:p>
          <a:p>
            <a:pPr algn="ctr">
              <a:defRPr/>
            </a:pPr>
            <a:endParaRPr lang="en-IN" altLang="en-US" sz="2200" b="1" dirty="0">
              <a:solidFill>
                <a:prstClr val="white"/>
              </a:solidFill>
            </a:endParaRPr>
          </a:p>
          <a:p>
            <a:pPr algn="ctr">
              <a:defRPr/>
            </a:pPr>
            <a:r>
              <a:rPr lang="en-IN" altLang="en-US" sz="2200" b="1" dirty="0">
                <a:solidFill>
                  <a:prstClr val="white"/>
                </a:solidFill>
              </a:rPr>
              <a:t>Unhappiness</a:t>
            </a:r>
            <a:endParaRPr lang="en-US" altLang="en-US" sz="2200" b="1" dirty="0">
              <a:solidFill>
                <a:prstClr val="white"/>
              </a:solidFill>
            </a:endParaRPr>
          </a:p>
        </p:txBody>
      </p:sp>
      <p:sp>
        <p:nvSpPr>
          <p:cNvPr id="14" name="Arrow: Down 13">
            <a:extLst>
              <a:ext uri="{FF2B5EF4-FFF2-40B4-BE49-F238E27FC236}">
                <a16:creationId xmlns:a16="http://schemas.microsoft.com/office/drawing/2014/main" id="{141FEC2C-E3B8-4C43-A4FB-99484E56EF2F}"/>
              </a:ext>
            </a:extLst>
          </p:cNvPr>
          <p:cNvSpPr/>
          <p:nvPr/>
        </p:nvSpPr>
        <p:spPr>
          <a:xfrm>
            <a:off x="8001000" y="2671762"/>
            <a:ext cx="228600" cy="350838"/>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8" name="Arc 17">
            <a:extLst>
              <a:ext uri="{FF2B5EF4-FFF2-40B4-BE49-F238E27FC236}">
                <a16:creationId xmlns:a16="http://schemas.microsoft.com/office/drawing/2014/main" id="{C3DAFC65-E38B-448D-941F-8F8D2437A51E}"/>
              </a:ext>
            </a:extLst>
          </p:cNvPr>
          <p:cNvSpPr/>
          <p:nvPr/>
        </p:nvSpPr>
        <p:spPr>
          <a:xfrm>
            <a:off x="9704388" y="1163638"/>
            <a:ext cx="1779587" cy="2112962"/>
          </a:xfrm>
          <a:prstGeom prst="arc">
            <a:avLst>
              <a:gd name="adj1" fmla="val 16485241"/>
              <a:gd name="adj2" fmla="val 259450"/>
            </a:avLst>
          </a:prstGeom>
          <a:ln>
            <a:prstDash val="dash"/>
            <a:headEnd type="none"/>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9" name="Arc 18">
            <a:extLst>
              <a:ext uri="{FF2B5EF4-FFF2-40B4-BE49-F238E27FC236}">
                <a16:creationId xmlns:a16="http://schemas.microsoft.com/office/drawing/2014/main" id="{CF24E2DD-B08D-4454-ABEA-7721969CE3B5}"/>
              </a:ext>
            </a:extLst>
          </p:cNvPr>
          <p:cNvSpPr/>
          <p:nvPr/>
        </p:nvSpPr>
        <p:spPr>
          <a:xfrm>
            <a:off x="7494588" y="1163638"/>
            <a:ext cx="1779587" cy="2112962"/>
          </a:xfrm>
          <a:prstGeom prst="arc">
            <a:avLst>
              <a:gd name="adj1" fmla="val 10539417"/>
              <a:gd name="adj2" fmla="val 16174652"/>
            </a:avLst>
          </a:prstGeom>
          <a:ln>
            <a:prstDash val="dash"/>
            <a:head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20" name="Straight Connector 19">
            <a:extLst>
              <a:ext uri="{FF2B5EF4-FFF2-40B4-BE49-F238E27FC236}">
                <a16:creationId xmlns:a16="http://schemas.microsoft.com/office/drawing/2014/main" id="{DC066859-C72E-4FFA-A464-4C024F3863D0}"/>
              </a:ext>
            </a:extLst>
          </p:cNvPr>
          <p:cNvCxnSpPr>
            <a:cxnSpLocks/>
          </p:cNvCxnSpPr>
          <p:nvPr/>
        </p:nvCxnSpPr>
        <p:spPr>
          <a:xfrm flipH="1" flipV="1">
            <a:off x="11483976" y="3451305"/>
            <a:ext cx="1" cy="1292147"/>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D1D1DEE-4DAE-4B84-BD9A-F8A532439CC9}"/>
              </a:ext>
            </a:extLst>
          </p:cNvPr>
          <p:cNvCxnSpPr>
            <a:cxnSpLocks/>
          </p:cNvCxnSpPr>
          <p:nvPr/>
        </p:nvCxnSpPr>
        <p:spPr>
          <a:xfrm flipV="1">
            <a:off x="7494588" y="3429000"/>
            <a:ext cx="0" cy="1295401"/>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4" name="TextBox 37">
            <a:extLst>
              <a:ext uri="{FF2B5EF4-FFF2-40B4-BE49-F238E27FC236}">
                <a16:creationId xmlns:a16="http://schemas.microsoft.com/office/drawing/2014/main" id="{5AABA427-84FF-469E-86E9-C5CEDE4169EA}"/>
              </a:ext>
            </a:extLst>
          </p:cNvPr>
          <p:cNvSpPr txBox="1">
            <a:spLocks noChangeArrowheads="1"/>
          </p:cNvSpPr>
          <p:nvPr/>
        </p:nvSpPr>
        <p:spPr bwMode="auto">
          <a:xfrm>
            <a:off x="2847975" y="4443750"/>
            <a:ext cx="3603625" cy="1107996"/>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US" altLang="en-US" sz="2200" b="1" dirty="0">
              <a:solidFill>
                <a:prstClr val="black"/>
              </a:solidFill>
            </a:endParaRPr>
          </a:p>
        </p:txBody>
      </p:sp>
      <p:sp>
        <p:nvSpPr>
          <p:cNvPr id="27" name="Text Box 10">
            <a:extLst>
              <a:ext uri="{FF2B5EF4-FFF2-40B4-BE49-F238E27FC236}">
                <a16:creationId xmlns:a16="http://schemas.microsoft.com/office/drawing/2014/main" id="{2BBF7919-C38D-4BD1-90FB-A47B3DAC8169}"/>
              </a:ext>
            </a:extLst>
          </p:cNvPr>
          <p:cNvSpPr txBox="1">
            <a:spLocks noChangeArrowheads="1"/>
          </p:cNvSpPr>
          <p:nvPr/>
        </p:nvSpPr>
        <p:spPr bwMode="auto">
          <a:xfrm>
            <a:off x="0" y="4443749"/>
            <a:ext cx="2662238"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7F007F"/>
                </a:solidFill>
              </a:rPr>
              <a:t>COMPETENCE</a:t>
            </a:r>
          </a:p>
          <a:p>
            <a:pPr eaLnBrk="1" hangingPunct="1">
              <a:spcAft>
                <a:spcPts val="1000"/>
              </a:spcAft>
            </a:pPr>
            <a:r>
              <a:rPr lang="en-US" altLang="en-US" sz="2000" b="1" dirty="0">
                <a:solidFill>
                  <a:srgbClr val="1E00AA"/>
                </a:solidFill>
              </a:rPr>
              <a:t>What I am</a:t>
            </a:r>
          </a:p>
          <a:p>
            <a:pPr eaLnBrk="1" hangingPunct="1">
              <a:spcAft>
                <a:spcPts val="1000"/>
              </a:spcAft>
            </a:pPr>
            <a:r>
              <a:rPr lang="en-US" altLang="en-US" sz="2000" b="1" dirty="0"/>
              <a:t>Current State</a:t>
            </a:r>
          </a:p>
        </p:txBody>
      </p:sp>
      <p:sp>
        <p:nvSpPr>
          <p:cNvPr id="28" name="Right Brace 27">
            <a:extLst>
              <a:ext uri="{FF2B5EF4-FFF2-40B4-BE49-F238E27FC236}">
                <a16:creationId xmlns:a16="http://schemas.microsoft.com/office/drawing/2014/main" id="{1A4B52B7-D85E-45A6-B25C-E259B132A4A1}"/>
              </a:ext>
            </a:extLst>
          </p:cNvPr>
          <p:cNvSpPr/>
          <p:nvPr/>
        </p:nvSpPr>
        <p:spPr>
          <a:xfrm rot="10800000">
            <a:off x="2339181" y="809963"/>
            <a:ext cx="228600" cy="16481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 name="Right Brace 28">
            <a:extLst>
              <a:ext uri="{FF2B5EF4-FFF2-40B4-BE49-F238E27FC236}">
                <a16:creationId xmlns:a16="http://schemas.microsoft.com/office/drawing/2014/main" id="{FF194048-89F3-4035-B3E8-317325EF27E1}"/>
              </a:ext>
            </a:extLst>
          </p:cNvPr>
          <p:cNvSpPr/>
          <p:nvPr/>
        </p:nvSpPr>
        <p:spPr>
          <a:xfrm rot="10800000">
            <a:off x="2339181" y="4470717"/>
            <a:ext cx="228600" cy="10461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 name="Text Box 10">
            <a:extLst>
              <a:ext uri="{FF2B5EF4-FFF2-40B4-BE49-F238E27FC236}">
                <a16:creationId xmlns:a16="http://schemas.microsoft.com/office/drawing/2014/main" id="{13C634BE-04D9-43F6-A001-60E68BB0C771}"/>
              </a:ext>
            </a:extLst>
          </p:cNvPr>
          <p:cNvSpPr txBox="1">
            <a:spLocks noChangeArrowheads="1"/>
          </p:cNvSpPr>
          <p:nvPr/>
        </p:nvSpPr>
        <p:spPr bwMode="auto">
          <a:xfrm>
            <a:off x="-39051" y="830360"/>
            <a:ext cx="2701289" cy="162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7F007F"/>
                </a:solidFill>
              </a:rPr>
              <a:t>INTENTION</a:t>
            </a:r>
          </a:p>
          <a:p>
            <a:pPr eaLnBrk="1" hangingPunct="1">
              <a:spcAft>
                <a:spcPts val="1000"/>
              </a:spcAft>
            </a:pPr>
            <a:r>
              <a:rPr lang="en-US" altLang="en-US" sz="2000" b="1" dirty="0">
                <a:solidFill>
                  <a:srgbClr val="1E00AA"/>
                </a:solidFill>
              </a:rPr>
              <a:t>What I really </a:t>
            </a:r>
          </a:p>
          <a:p>
            <a:pPr eaLnBrk="1" hangingPunct="1">
              <a:spcAft>
                <a:spcPts val="1000"/>
              </a:spcAft>
            </a:pPr>
            <a:r>
              <a:rPr lang="en-US" altLang="en-US" sz="2000" b="1" dirty="0">
                <a:solidFill>
                  <a:srgbClr val="1E00AA"/>
                </a:solidFill>
              </a:rPr>
              <a:t> want to be</a:t>
            </a:r>
          </a:p>
          <a:p>
            <a:pPr eaLnBrk="1" hangingPunct="1">
              <a:spcAft>
                <a:spcPts val="1000"/>
              </a:spcAft>
            </a:pPr>
            <a:r>
              <a:rPr lang="en-US" altLang="en-US" sz="2000" b="1" dirty="0"/>
              <a:t>Intended State</a:t>
            </a:r>
          </a:p>
        </p:txBody>
      </p:sp>
      <p:cxnSp>
        <p:nvCxnSpPr>
          <p:cNvPr id="38" name="Straight Arrow Connector 37">
            <a:extLst>
              <a:ext uri="{FF2B5EF4-FFF2-40B4-BE49-F238E27FC236}">
                <a16:creationId xmlns:a16="http://schemas.microsoft.com/office/drawing/2014/main" id="{E5F0DB05-96C0-4E13-9CAD-5FB87582905E}"/>
              </a:ext>
            </a:extLst>
          </p:cNvPr>
          <p:cNvCxnSpPr>
            <a:cxnSpLocks/>
          </p:cNvCxnSpPr>
          <p:nvPr/>
        </p:nvCxnSpPr>
        <p:spPr>
          <a:xfrm>
            <a:off x="4609149" y="1224003"/>
            <a:ext cx="0" cy="3219747"/>
          </a:xfrm>
          <a:prstGeom prst="straightConnector1">
            <a:avLst/>
          </a:prstGeom>
          <a:ln>
            <a:solidFill>
              <a:srgbClr val="FF0000"/>
            </a:solidFill>
            <a:headEnd type="none"/>
            <a:tailEnd type="arrow"/>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5D8AE063-20C1-486B-8D2A-DE0F5D66EA93}"/>
              </a:ext>
            </a:extLst>
          </p:cNvPr>
          <p:cNvSpPr txBox="1">
            <a:spLocks noChangeArrowheads="1"/>
          </p:cNvSpPr>
          <p:nvPr/>
        </p:nvSpPr>
        <p:spPr bwMode="auto">
          <a:xfrm>
            <a:off x="4675666" y="2353270"/>
            <a:ext cx="1516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Dialogue?</a:t>
            </a:r>
          </a:p>
          <a:p>
            <a:endParaRPr lang="en-US" altLang="en-US" dirty="0"/>
          </a:p>
          <a:p>
            <a:r>
              <a:rPr lang="en-US" altLang="en-US" dirty="0"/>
              <a:t>Guiding?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7" grpId="0"/>
      <p:bldP spid="28" grpId="0" animBg="1"/>
      <p:bldP spid="29" grpId="0" animBg="1"/>
      <p:bldP spid="30" grpId="0"/>
      <p:bldP spid="39"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ACF7D6B-8962-4D8A-B9BB-E3ADEA17DE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State of Imagination – Random and Disorganised</a:t>
            </a:r>
            <a:endParaRPr lang="en-US" altLang="en-US"/>
          </a:p>
        </p:txBody>
      </p:sp>
      <p:sp>
        <p:nvSpPr>
          <p:cNvPr id="66563" name="Text Placeholder 1">
            <a:extLst>
              <a:ext uri="{FF2B5EF4-FFF2-40B4-BE49-F238E27FC236}">
                <a16:creationId xmlns:a16="http://schemas.microsoft.com/office/drawing/2014/main" id="{04751B6B-B3DD-42B6-91DF-1BE088BDA5E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3" name="Table 2">
            <a:extLst>
              <a:ext uri="{FF2B5EF4-FFF2-40B4-BE49-F238E27FC236}">
                <a16:creationId xmlns:a16="http://schemas.microsoft.com/office/drawing/2014/main" id="{388AB677-A309-4A02-B450-4C4DD288258C}"/>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6590" name="Rectangle 10">
            <a:extLst>
              <a:ext uri="{FF2B5EF4-FFF2-40B4-BE49-F238E27FC236}">
                <a16:creationId xmlns:a16="http://schemas.microsoft.com/office/drawing/2014/main" id="{ECCAD672-28E2-4587-9C7B-FE4197AD2627}"/>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4569FEA2-ED7C-4CE0-B14A-44FF1A947D28}"/>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592" name="Rectangle 13">
            <a:extLst>
              <a:ext uri="{FF2B5EF4-FFF2-40B4-BE49-F238E27FC236}">
                <a16:creationId xmlns:a16="http://schemas.microsoft.com/office/drawing/2014/main" id="{868C2F92-5EDA-4313-BA6D-BC6CB25452C4}"/>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66593" name="Rectangle 14">
            <a:extLst>
              <a:ext uri="{FF2B5EF4-FFF2-40B4-BE49-F238E27FC236}">
                <a16:creationId xmlns:a16="http://schemas.microsoft.com/office/drawing/2014/main" id="{6FDAFEF9-20CF-4ABF-9588-41D9D8343CAF}"/>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A423C627-83AC-41A2-BF90-A6F70AEE1D6A}"/>
              </a:ext>
            </a:extLst>
          </p:cNvPr>
          <p:cNvCxnSpPr>
            <a:endCxn id="66592"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31D93D-46DF-4F82-878E-1C87FF541BCF}"/>
              </a:ext>
            </a:extLst>
          </p:cNvPr>
          <p:cNvCxnSpPr>
            <a:endCxn id="66593"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596" name="Text Box 10">
            <a:extLst>
              <a:ext uri="{FF2B5EF4-FFF2-40B4-BE49-F238E27FC236}">
                <a16:creationId xmlns:a16="http://schemas.microsoft.com/office/drawing/2014/main" id="{DCD3003C-F61C-4333-A8B7-D9C97EDC4F53}"/>
              </a:ext>
            </a:extLst>
          </p:cNvPr>
          <p:cNvSpPr txBox="1">
            <a:spLocks noChangeArrowheads="1"/>
          </p:cNvSpPr>
          <p:nvPr/>
        </p:nvSpPr>
        <p:spPr bwMode="auto">
          <a:xfrm>
            <a:off x="8689975" y="1295400"/>
            <a:ext cx="1978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Natural Acceptance </a:t>
            </a:r>
          </a:p>
          <a:p>
            <a:pPr eaLnBrk="1" hangingPunct="1">
              <a:spcAft>
                <a:spcPts val="1000"/>
              </a:spcAft>
            </a:pPr>
            <a:r>
              <a:rPr lang="en-US" altLang="en-US" sz="2000" b="1">
                <a:solidFill>
                  <a:srgbClr val="1E00AA"/>
                </a:solidFill>
              </a:rPr>
              <a:t>INTENTION</a:t>
            </a:r>
          </a:p>
        </p:txBody>
      </p:sp>
      <p:sp>
        <p:nvSpPr>
          <p:cNvPr id="66597" name="Text Box 10">
            <a:extLst>
              <a:ext uri="{FF2B5EF4-FFF2-40B4-BE49-F238E27FC236}">
                <a16:creationId xmlns:a16="http://schemas.microsoft.com/office/drawing/2014/main" id="{734E6734-CFE4-4D2B-AB6B-FC8BBCC4FB2E}"/>
              </a:ext>
            </a:extLst>
          </p:cNvPr>
          <p:cNvSpPr txBox="1">
            <a:spLocks noChangeArrowheads="1"/>
          </p:cNvSpPr>
          <p:nvPr/>
        </p:nvSpPr>
        <p:spPr bwMode="auto">
          <a:xfrm>
            <a:off x="8686800" y="35052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rPr>
              <a:t>COMPETENCE</a:t>
            </a:r>
          </a:p>
          <a:p>
            <a:pPr eaLnBrk="1" hangingPunct="1">
              <a:spcAft>
                <a:spcPts val="1000"/>
              </a:spcAft>
            </a:pPr>
            <a:r>
              <a:rPr lang="en-US" altLang="en-US" sz="2000" b="1">
                <a:solidFill>
                  <a:srgbClr val="FF0000"/>
                </a:solidFill>
              </a:rPr>
              <a:t>What You Are</a:t>
            </a:r>
          </a:p>
        </p:txBody>
      </p:sp>
      <p:sp>
        <p:nvSpPr>
          <p:cNvPr id="33" name="Right Brace 32">
            <a:extLst>
              <a:ext uri="{FF2B5EF4-FFF2-40B4-BE49-F238E27FC236}">
                <a16:creationId xmlns:a16="http://schemas.microsoft.com/office/drawing/2014/main" id="{3550361F-D4A7-4168-9881-03327B27A7DE}"/>
              </a:ext>
            </a:extLst>
          </p:cNvPr>
          <p:cNvSpPr/>
          <p:nvPr/>
        </p:nvSpPr>
        <p:spPr>
          <a:xfrm>
            <a:off x="8534400" y="13716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4" name="Right Brace 33">
            <a:extLst>
              <a:ext uri="{FF2B5EF4-FFF2-40B4-BE49-F238E27FC236}">
                <a16:creationId xmlns:a16="http://schemas.microsoft.com/office/drawing/2014/main" id="{FCD40785-5A87-475E-AED0-7854F5F287E6}"/>
              </a:ext>
            </a:extLst>
          </p:cNvPr>
          <p:cNvSpPr/>
          <p:nvPr/>
        </p:nvSpPr>
        <p:spPr>
          <a:xfrm>
            <a:off x="8534400" y="2874963"/>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nvGrpSpPr>
          <p:cNvPr id="66600" name="Group 45">
            <a:extLst>
              <a:ext uri="{FF2B5EF4-FFF2-40B4-BE49-F238E27FC236}">
                <a16:creationId xmlns:a16="http://schemas.microsoft.com/office/drawing/2014/main" id="{966F2116-1E0C-4ECA-B3B4-7F10EB478148}"/>
              </a:ext>
            </a:extLst>
          </p:cNvPr>
          <p:cNvGrpSpPr>
            <a:grpSpLocks/>
          </p:cNvGrpSpPr>
          <p:nvPr/>
        </p:nvGrpSpPr>
        <p:grpSpPr bwMode="auto">
          <a:xfrm>
            <a:off x="8229600" y="4876800"/>
            <a:ext cx="2667000" cy="1336675"/>
            <a:chOff x="6324600" y="4988560"/>
            <a:chExt cx="2667000" cy="1336040"/>
          </a:xfrm>
        </p:grpSpPr>
        <p:sp>
          <p:nvSpPr>
            <p:cNvPr id="66617" name="Text Box 13">
              <a:extLst>
                <a:ext uri="{FF2B5EF4-FFF2-40B4-BE49-F238E27FC236}">
                  <a16:creationId xmlns:a16="http://schemas.microsoft.com/office/drawing/2014/main" id="{B5E6D6A4-3595-4D92-8265-DE46581E89BA}"/>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solidFill>
                  <a:srgbClr val="000000"/>
                </a:solidFill>
              </a:endParaRPr>
            </a:p>
          </p:txBody>
        </p:sp>
        <p:cxnSp>
          <p:nvCxnSpPr>
            <p:cNvPr id="66618" name="AutoShape 14">
              <a:extLst>
                <a:ext uri="{FF2B5EF4-FFF2-40B4-BE49-F238E27FC236}">
                  <a16:creationId xmlns:a16="http://schemas.microsoft.com/office/drawing/2014/main" id="{CA429542-E625-44C4-9634-8E0C4474338B}"/>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6619" name="AutoShape 11">
              <a:extLst>
                <a:ext uri="{FF2B5EF4-FFF2-40B4-BE49-F238E27FC236}">
                  <a16:creationId xmlns:a16="http://schemas.microsoft.com/office/drawing/2014/main" id="{CC0209EE-13F6-4B00-A4F6-E8A28B5F03E6}"/>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9" name="Oval 4">
              <a:extLst>
                <a:ext uri="{FF2B5EF4-FFF2-40B4-BE49-F238E27FC236}">
                  <a16:creationId xmlns:a16="http://schemas.microsoft.com/office/drawing/2014/main" id="{093C3F3F-2C56-4A0E-A9B7-2074EB9A2DEF}"/>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grpSp>
        <p:nvGrpSpPr>
          <p:cNvPr id="66601" name="Group 46">
            <a:extLst>
              <a:ext uri="{FF2B5EF4-FFF2-40B4-BE49-F238E27FC236}">
                <a16:creationId xmlns:a16="http://schemas.microsoft.com/office/drawing/2014/main" id="{258ECC80-D892-4ABB-B947-DF749518BDED}"/>
              </a:ext>
            </a:extLst>
          </p:cNvPr>
          <p:cNvGrpSpPr>
            <a:grpSpLocks/>
          </p:cNvGrpSpPr>
          <p:nvPr/>
        </p:nvGrpSpPr>
        <p:grpSpPr bwMode="auto">
          <a:xfrm>
            <a:off x="7847013" y="457200"/>
            <a:ext cx="2820987" cy="2286000"/>
            <a:chOff x="6323806" y="762000"/>
            <a:chExt cx="2820194" cy="2286000"/>
          </a:xfrm>
        </p:grpSpPr>
        <p:sp>
          <p:nvSpPr>
            <p:cNvPr id="66613" name="Text Box 10">
              <a:extLst>
                <a:ext uri="{FF2B5EF4-FFF2-40B4-BE49-F238E27FC236}">
                  <a16:creationId xmlns:a16="http://schemas.microsoft.com/office/drawing/2014/main" id="{ADA75DC1-4652-4E4D-B08E-45ADFBDE5E70}"/>
                </a:ext>
              </a:extLst>
            </p:cNvPr>
            <p:cNvSpPr txBox="1">
              <a:spLocks noChangeArrowheads="1"/>
            </p:cNvSpPr>
            <p:nvPr/>
          </p:nvSpPr>
          <p:spPr bwMode="auto">
            <a:xfrm>
              <a:off x="7165975" y="7620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cxnSp>
          <p:nvCxnSpPr>
            <p:cNvPr id="66614" name="AutoShape 11">
              <a:extLst>
                <a:ext uri="{FF2B5EF4-FFF2-40B4-BE49-F238E27FC236}">
                  <a16:creationId xmlns:a16="http://schemas.microsoft.com/office/drawing/2014/main" id="{02F7ADDB-B1DD-4AAD-8ECE-8F04500AFDF3}"/>
                </a:ext>
              </a:extLst>
            </p:cNvPr>
            <p:cNvCxnSpPr>
              <a:cxnSpLocks noChangeShapeType="1"/>
              <a:endCxn id="47" idx="6"/>
            </p:cNvCxnSpPr>
            <p:nvPr/>
          </p:nvCxnSpPr>
          <p:spPr bwMode="auto">
            <a:xfrm>
              <a:off x="6324600" y="2132806"/>
              <a:ext cx="762579" cy="1825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66615" name="AutoShape 12">
              <a:extLst>
                <a:ext uri="{FF2B5EF4-FFF2-40B4-BE49-F238E27FC236}">
                  <a16:creationId xmlns:a16="http://schemas.microsoft.com/office/drawing/2014/main" id="{B2CBC42E-BD60-47E9-B1A5-4410314658BA}"/>
                </a:ext>
              </a:extLst>
            </p:cNvPr>
            <p:cNvCxnSpPr>
              <a:cxnSpLocks noChangeShapeType="1"/>
            </p:cNvCxnSpPr>
            <p:nvPr/>
          </p:nvCxnSpPr>
          <p:spPr bwMode="auto">
            <a:xfrm rot="5400000">
              <a:off x="5867400" y="25900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7" name="Oval 4">
              <a:extLst>
                <a:ext uri="{FF2B5EF4-FFF2-40B4-BE49-F238E27FC236}">
                  <a16:creationId xmlns:a16="http://schemas.microsoft.com/office/drawing/2014/main" id="{5ADCF0FF-D7EC-4CE9-AB86-B3DE5CBA06D7}"/>
                </a:ext>
              </a:extLst>
            </p:cNvPr>
            <p:cNvSpPr/>
            <p:nvPr/>
          </p:nvSpPr>
          <p:spPr bwMode="auto">
            <a:xfrm>
              <a:off x="6630107"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3</a:t>
              </a:r>
            </a:p>
          </p:txBody>
        </p:sp>
      </p:grpSp>
      <p:grpSp>
        <p:nvGrpSpPr>
          <p:cNvPr id="66602" name="Group 47">
            <a:extLst>
              <a:ext uri="{FF2B5EF4-FFF2-40B4-BE49-F238E27FC236}">
                <a16:creationId xmlns:a16="http://schemas.microsoft.com/office/drawing/2014/main" id="{635D2AD7-0CFB-4410-9DBC-AAD3B2C707E1}"/>
              </a:ext>
            </a:extLst>
          </p:cNvPr>
          <p:cNvGrpSpPr>
            <a:grpSpLocks/>
          </p:cNvGrpSpPr>
          <p:nvPr/>
        </p:nvGrpSpPr>
        <p:grpSpPr bwMode="auto">
          <a:xfrm>
            <a:off x="1524000" y="2209800"/>
            <a:ext cx="5259388" cy="838200"/>
            <a:chOff x="0" y="2209800"/>
            <a:chExt cx="5259388" cy="838200"/>
          </a:xfrm>
        </p:grpSpPr>
        <p:sp>
          <p:nvSpPr>
            <p:cNvPr id="66609" name="Text Box 7">
              <a:extLst>
                <a:ext uri="{FF2B5EF4-FFF2-40B4-BE49-F238E27FC236}">
                  <a16:creationId xmlns:a16="http://schemas.microsoft.com/office/drawing/2014/main" id="{A49A8AF3-6AFB-4E79-ADAF-506ABFF82666}"/>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66610" name="AutoShape 8">
              <a:extLst>
                <a:ext uri="{FF2B5EF4-FFF2-40B4-BE49-F238E27FC236}">
                  <a16:creationId xmlns:a16="http://schemas.microsoft.com/office/drawing/2014/main" id="{3185F60D-6E47-4050-A6F4-41521197CBD5}"/>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66611" name="AutoShape 9">
              <a:extLst>
                <a:ext uri="{FF2B5EF4-FFF2-40B4-BE49-F238E27FC236}">
                  <a16:creationId xmlns:a16="http://schemas.microsoft.com/office/drawing/2014/main" id="{3A901C42-851C-4C32-A142-2153D3EF60B0}"/>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2" name="Oval 4">
              <a:extLst>
                <a:ext uri="{FF2B5EF4-FFF2-40B4-BE49-F238E27FC236}">
                  <a16:creationId xmlns:a16="http://schemas.microsoft.com/office/drawing/2014/main" id="{75848EAC-7C48-4CB6-801D-A3C37BC85B70}"/>
                </a:ext>
              </a:extLst>
            </p:cNvPr>
            <p:cNvSpPr/>
            <p:nvPr/>
          </p:nvSpPr>
          <p:spPr bwMode="auto">
            <a:xfrm>
              <a:off x="1925638" y="2230438"/>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pic>
        <p:nvPicPr>
          <p:cNvPr id="66603" name="Picture 28" descr="Picture1.png">
            <a:extLst>
              <a:ext uri="{FF2B5EF4-FFF2-40B4-BE49-F238E27FC236}">
                <a16:creationId xmlns:a16="http://schemas.microsoft.com/office/drawing/2014/main" id="{C8A3DCBD-4FF9-4373-937D-C16D1BBA3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AFF1FB18-4AED-4316-BCD0-7534F7745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2159000" y="3446463"/>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6605" name="Group 5">
            <a:extLst>
              <a:ext uri="{FF2B5EF4-FFF2-40B4-BE49-F238E27FC236}">
                <a16:creationId xmlns:a16="http://schemas.microsoft.com/office/drawing/2014/main" id="{97915271-BED5-47D1-8B81-3127486E79F2}"/>
              </a:ext>
            </a:extLst>
          </p:cNvPr>
          <p:cNvGrpSpPr>
            <a:grpSpLocks/>
          </p:cNvGrpSpPr>
          <p:nvPr/>
        </p:nvGrpSpPr>
        <p:grpSpPr bwMode="auto">
          <a:xfrm>
            <a:off x="1981200" y="4800600"/>
            <a:ext cx="1447800" cy="457200"/>
            <a:chOff x="457200" y="4800600"/>
            <a:chExt cx="1447800" cy="457200"/>
          </a:xfrm>
        </p:grpSpPr>
        <p:cxnSp>
          <p:nvCxnSpPr>
            <p:cNvPr id="35" name="Straight Arrow Connector 34">
              <a:extLst>
                <a:ext uri="{FF2B5EF4-FFF2-40B4-BE49-F238E27FC236}">
                  <a16:creationId xmlns:a16="http://schemas.microsoft.com/office/drawing/2014/main" id="{BEB67467-5452-4AC9-B3E0-297EA14B6B80}"/>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1E3EA8-462C-45A3-ADE4-872963BFD483}"/>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6608" name="Rectangle 4">
              <a:extLst>
                <a:ext uri="{FF2B5EF4-FFF2-40B4-BE49-F238E27FC236}">
                  <a16:creationId xmlns:a16="http://schemas.microsoft.com/office/drawing/2014/main" id="{4AFD6E81-B369-44DD-B97B-98BF44CA76E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Tree>
    <p:extLst>
      <p:ext uri="{BB962C8B-B14F-4D97-AF65-F5344CB8AC3E}">
        <p14:creationId xmlns:p14="http://schemas.microsoft.com/office/powerpoint/2010/main" val="2774096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BF6AF09-2EBB-46D7-8BA4-C64C529119B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Harmony in Self = D, T, E in accordance with Natural Acceptance</a:t>
            </a:r>
          </a:p>
        </p:txBody>
      </p:sp>
      <p:sp>
        <p:nvSpPr>
          <p:cNvPr id="67587" name="Text Placeholder 5">
            <a:extLst>
              <a:ext uri="{FF2B5EF4-FFF2-40B4-BE49-F238E27FC236}">
                <a16:creationId xmlns:a16="http://schemas.microsoft.com/office/drawing/2014/main" id="{5F6A77BD-F1B2-4508-A306-D81BD5EF8FC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graphicFrame>
        <p:nvGraphicFramePr>
          <p:cNvPr id="3" name="Table 2">
            <a:extLst>
              <a:ext uri="{FF2B5EF4-FFF2-40B4-BE49-F238E27FC236}">
                <a16:creationId xmlns:a16="http://schemas.microsoft.com/office/drawing/2014/main" id="{A540F4B0-CDEE-4600-B5AC-AD2293141AB5}"/>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endParaRPr lang="en-US" sz="1800" b="1" dirty="0">
                        <a:latin typeface="Times New Roman"/>
                        <a:ea typeface="Times New Roman"/>
                      </a:endParaRP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7614" name="Rectangle 10">
            <a:extLst>
              <a:ext uri="{FF2B5EF4-FFF2-40B4-BE49-F238E27FC236}">
                <a16:creationId xmlns:a16="http://schemas.microsoft.com/office/drawing/2014/main" id="{8646222F-AD79-4100-B127-D7BD42D2D269}"/>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80A5EBAD-CDBF-4269-A549-17F4A9DF8045}"/>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616" name="Rectangle 13">
            <a:extLst>
              <a:ext uri="{FF2B5EF4-FFF2-40B4-BE49-F238E27FC236}">
                <a16:creationId xmlns:a16="http://schemas.microsoft.com/office/drawing/2014/main" id="{E54CDEB0-F4C0-4A86-BC35-E420F6F62F76}"/>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67617" name="Rectangle 14">
            <a:extLst>
              <a:ext uri="{FF2B5EF4-FFF2-40B4-BE49-F238E27FC236}">
                <a16:creationId xmlns:a16="http://schemas.microsoft.com/office/drawing/2014/main" id="{4E1C5E9A-B487-40AE-9581-34C469B5E3EC}"/>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9A278D87-3F52-45F1-A23A-D3656F25C27E}"/>
              </a:ext>
            </a:extLst>
          </p:cNvPr>
          <p:cNvCxnSpPr>
            <a:endCxn id="67616"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BFA172-AFFB-40E2-94D5-5F2D2ECE6717}"/>
              </a:ext>
            </a:extLst>
          </p:cNvPr>
          <p:cNvCxnSpPr>
            <a:endCxn id="67617"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620" name="Text Box 10">
            <a:extLst>
              <a:ext uri="{FF2B5EF4-FFF2-40B4-BE49-F238E27FC236}">
                <a16:creationId xmlns:a16="http://schemas.microsoft.com/office/drawing/2014/main" id="{8E7416B2-E98D-45FA-BFEB-A38850FC3EAD}"/>
              </a:ext>
            </a:extLst>
          </p:cNvPr>
          <p:cNvSpPr txBox="1">
            <a:spLocks noChangeArrowheads="1"/>
          </p:cNvSpPr>
          <p:nvPr/>
        </p:nvSpPr>
        <p:spPr bwMode="auto">
          <a:xfrm>
            <a:off x="8686800" y="35052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COMPETENCE</a:t>
            </a:r>
          </a:p>
          <a:p>
            <a:pPr eaLnBrk="1" hangingPunct="1">
              <a:spcAft>
                <a:spcPts val="1000"/>
              </a:spcAft>
            </a:pPr>
            <a:r>
              <a:rPr lang="en-US" altLang="en-US" sz="2000" b="1">
                <a:solidFill>
                  <a:srgbClr val="1E00AA"/>
                </a:solidFill>
              </a:rPr>
              <a:t>What You Are</a:t>
            </a:r>
          </a:p>
        </p:txBody>
      </p:sp>
      <p:sp>
        <p:nvSpPr>
          <p:cNvPr id="33" name="Right Brace 32">
            <a:extLst>
              <a:ext uri="{FF2B5EF4-FFF2-40B4-BE49-F238E27FC236}">
                <a16:creationId xmlns:a16="http://schemas.microsoft.com/office/drawing/2014/main" id="{6AFE7195-A8D1-42A9-A9D2-6F0ED410E423}"/>
              </a:ext>
            </a:extLst>
          </p:cNvPr>
          <p:cNvSpPr/>
          <p:nvPr/>
        </p:nvSpPr>
        <p:spPr>
          <a:xfrm>
            <a:off x="8534400" y="13716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4" name="Right Brace 33">
            <a:extLst>
              <a:ext uri="{FF2B5EF4-FFF2-40B4-BE49-F238E27FC236}">
                <a16:creationId xmlns:a16="http://schemas.microsoft.com/office/drawing/2014/main" id="{451A65DC-C5F2-4B46-8142-69E5C6A93049}"/>
              </a:ext>
            </a:extLst>
          </p:cNvPr>
          <p:cNvSpPr/>
          <p:nvPr/>
        </p:nvSpPr>
        <p:spPr>
          <a:xfrm>
            <a:off x="8534400" y="2874963"/>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67623" name="Picture 28" descr="Picture1.png">
            <a:extLst>
              <a:ext uri="{FF2B5EF4-FFF2-40B4-BE49-F238E27FC236}">
                <a16:creationId xmlns:a16="http://schemas.microsoft.com/office/drawing/2014/main" id="{16BAC8BF-3330-4B3F-BDE2-0987EECA41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29F75797-991A-4C7F-B083-1500643A11D5}"/>
              </a:ext>
            </a:extLst>
          </p:cNvPr>
          <p:cNvSpPr/>
          <p:nvPr/>
        </p:nvSpPr>
        <p:spPr>
          <a:xfrm>
            <a:off x="4852988" y="1362075"/>
            <a:ext cx="2995612" cy="835025"/>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b="1" dirty="0">
                <a:solidFill>
                  <a:srgbClr val="FFFF00"/>
                </a:solidFill>
              </a:rPr>
              <a:t>Right Understanding to be ensured in the Self</a:t>
            </a:r>
          </a:p>
        </p:txBody>
      </p:sp>
      <p:sp>
        <p:nvSpPr>
          <p:cNvPr id="4" name="Oval 3">
            <a:extLst>
              <a:ext uri="{FF2B5EF4-FFF2-40B4-BE49-F238E27FC236}">
                <a16:creationId xmlns:a16="http://schemas.microsoft.com/office/drawing/2014/main" id="{D1E86052-D8E4-4380-BC02-633DBBDAF855}"/>
              </a:ext>
            </a:extLst>
          </p:cNvPr>
          <p:cNvSpPr/>
          <p:nvPr/>
        </p:nvSpPr>
        <p:spPr>
          <a:xfrm>
            <a:off x="5845175" y="2544763"/>
            <a:ext cx="2895600" cy="271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solidFill>
                  <a:prstClr val="black"/>
                </a:solidFill>
                <a:latin typeface="Arial" panose="020B0604020202020204" pitchFamily="34" charset="0"/>
                <a:cs typeface="Arial" panose="020B0604020202020204" pitchFamily="34" charset="0"/>
              </a:rPr>
              <a:t>Content of imagination</a:t>
            </a: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p:txBody>
      </p:sp>
      <p:sp>
        <p:nvSpPr>
          <p:cNvPr id="67626" name="Text Box 10">
            <a:extLst>
              <a:ext uri="{FF2B5EF4-FFF2-40B4-BE49-F238E27FC236}">
                <a16:creationId xmlns:a16="http://schemas.microsoft.com/office/drawing/2014/main" id="{B7D575BC-F7AA-4551-B662-AC577D36EF4F}"/>
              </a:ext>
            </a:extLst>
          </p:cNvPr>
          <p:cNvSpPr txBox="1">
            <a:spLocks noChangeArrowheads="1"/>
          </p:cNvSpPr>
          <p:nvPr/>
        </p:nvSpPr>
        <p:spPr bwMode="auto">
          <a:xfrm>
            <a:off x="8842375" y="6096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sp>
        <p:nvSpPr>
          <p:cNvPr id="67627" name="Text Box 10">
            <a:extLst>
              <a:ext uri="{FF2B5EF4-FFF2-40B4-BE49-F238E27FC236}">
                <a16:creationId xmlns:a16="http://schemas.microsoft.com/office/drawing/2014/main" id="{BFBEFE73-122D-487C-AEA8-BBB02CFD8D4C}"/>
              </a:ext>
            </a:extLst>
          </p:cNvPr>
          <p:cNvSpPr txBox="1">
            <a:spLocks noChangeArrowheads="1"/>
          </p:cNvSpPr>
          <p:nvPr/>
        </p:nvSpPr>
        <p:spPr bwMode="auto">
          <a:xfrm>
            <a:off x="8689975" y="1295400"/>
            <a:ext cx="1978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Natural Acceptance </a:t>
            </a:r>
          </a:p>
          <a:p>
            <a:pPr eaLnBrk="1" hangingPunct="1">
              <a:spcAft>
                <a:spcPts val="1000"/>
              </a:spcAft>
            </a:pPr>
            <a:r>
              <a:rPr lang="en-US" altLang="en-US" sz="2000" b="1">
                <a:solidFill>
                  <a:srgbClr val="1E00AA"/>
                </a:solidFill>
              </a:rPr>
              <a:t>INTENTION</a:t>
            </a:r>
          </a:p>
        </p:txBody>
      </p:sp>
      <p:sp>
        <p:nvSpPr>
          <p:cNvPr id="5" name="Arrow: Up-Down 4">
            <a:extLst>
              <a:ext uri="{FF2B5EF4-FFF2-40B4-BE49-F238E27FC236}">
                <a16:creationId xmlns:a16="http://schemas.microsoft.com/office/drawing/2014/main" id="{B6578CC0-A9C6-47AE-A91A-5E5727F17009}"/>
              </a:ext>
            </a:extLst>
          </p:cNvPr>
          <p:cNvSpPr/>
          <p:nvPr/>
        </p:nvSpPr>
        <p:spPr>
          <a:xfrm>
            <a:off x="9193213" y="2544763"/>
            <a:ext cx="457200" cy="884237"/>
          </a:xfrm>
          <a:prstGeom prst="upDownArrow">
            <a:avLst/>
          </a:prstGeom>
          <a:solidFill>
            <a:srgbClr val="1E00AA"/>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42" name="Rectangle 4">
            <a:extLst>
              <a:ext uri="{FF2B5EF4-FFF2-40B4-BE49-F238E27FC236}">
                <a16:creationId xmlns:a16="http://schemas.microsoft.com/office/drawing/2014/main" id="{1689C4FB-B1FC-402B-AE5F-29D3E454F444}"/>
              </a:ext>
            </a:extLst>
          </p:cNvPr>
          <p:cNvSpPr>
            <a:spLocks noChangeArrowheads="1"/>
          </p:cNvSpPr>
          <p:nvPr/>
        </p:nvSpPr>
        <p:spPr bwMode="auto">
          <a:xfrm>
            <a:off x="4125913" y="5943600"/>
            <a:ext cx="5562600" cy="8302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FF00"/>
                </a:solidFill>
              </a:rPr>
              <a:t>Happiness = To be in a state of Harmony</a:t>
            </a:r>
          </a:p>
          <a:p>
            <a:r>
              <a:rPr lang="en-US" altLang="en-US" sz="2800">
                <a:solidFill>
                  <a:srgbClr val="FFFF00"/>
                </a:solidFill>
                <a:latin typeface="Kruti Dev 010" pitchFamily="2" charset="0"/>
                <a:ea typeface="Kozuka Gothic Pro EL" pitchFamily="34" charset="-128"/>
              </a:rPr>
              <a:t>Lkq[k	   ¾ laxhr esa] O;oLFkk esa thuk</a:t>
            </a:r>
          </a:p>
        </p:txBody>
      </p:sp>
      <p:cxnSp>
        <p:nvCxnSpPr>
          <p:cNvPr id="20" name="Straight Arrow Connector 19">
            <a:extLst>
              <a:ext uri="{FF2B5EF4-FFF2-40B4-BE49-F238E27FC236}">
                <a16:creationId xmlns:a16="http://schemas.microsoft.com/office/drawing/2014/main" id="{66DB65E6-ACCA-4E3B-BFE9-A44116FB0976}"/>
              </a:ext>
            </a:extLst>
          </p:cNvPr>
          <p:cNvCxnSpPr>
            <a:cxnSpLocks/>
          </p:cNvCxnSpPr>
          <p:nvPr/>
        </p:nvCxnSpPr>
        <p:spPr bwMode="auto">
          <a:xfrm>
            <a:off x="7137400" y="2219325"/>
            <a:ext cx="6350" cy="4365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631" name="Rectangle 4">
            <a:extLst>
              <a:ext uri="{FF2B5EF4-FFF2-40B4-BE49-F238E27FC236}">
                <a16:creationId xmlns:a16="http://schemas.microsoft.com/office/drawing/2014/main" id="{6F82EA27-5A6B-42DD-8C3A-F344E3236345}"/>
              </a:ext>
            </a:extLst>
          </p:cNvPr>
          <p:cNvSpPr>
            <a:spLocks noChangeArrowheads="1"/>
          </p:cNvSpPr>
          <p:nvPr/>
        </p:nvSpPr>
        <p:spPr bwMode="auto">
          <a:xfrm>
            <a:off x="7148513" y="2209800"/>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Guided</a:t>
            </a:r>
          </a:p>
        </p:txBody>
      </p:sp>
      <p:pic>
        <p:nvPicPr>
          <p:cNvPr id="22" name="Picture 21">
            <a:extLst>
              <a:ext uri="{FF2B5EF4-FFF2-40B4-BE49-F238E27FC236}">
                <a16:creationId xmlns:a16="http://schemas.microsoft.com/office/drawing/2014/main" id="{302D7E00-9137-4FED-B995-11FBBEEBE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23" t="13620"/>
          <a:stretch>
            <a:fillRect/>
          </a:stretch>
        </p:blipFill>
        <p:spPr bwMode="auto">
          <a:xfrm>
            <a:off x="1600200" y="3205163"/>
            <a:ext cx="995363" cy="1085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633" name="Rectangle 5">
            <a:extLst>
              <a:ext uri="{FF2B5EF4-FFF2-40B4-BE49-F238E27FC236}">
                <a16:creationId xmlns:a16="http://schemas.microsoft.com/office/drawing/2014/main" id="{46870E6A-6254-4F6D-AFC1-950C62BC8567}"/>
              </a:ext>
            </a:extLst>
          </p:cNvPr>
          <p:cNvSpPr>
            <a:spLocks noChangeArrowheads="1"/>
          </p:cNvSpPr>
          <p:nvPr/>
        </p:nvSpPr>
        <p:spPr bwMode="auto">
          <a:xfrm>
            <a:off x="5868988" y="3954463"/>
            <a:ext cx="28178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cs typeface="Arial" panose="020B0604020202020204" pitchFamily="34" charset="0"/>
              </a:rPr>
              <a:t>Guided by </a:t>
            </a:r>
          </a:p>
          <a:p>
            <a:pPr algn="ctr"/>
            <a:r>
              <a:rPr lang="en-IN" altLang="en-US" b="1">
                <a:solidFill>
                  <a:srgbClr val="000000"/>
                </a:solidFill>
                <a:cs typeface="Arial" panose="020B0604020202020204" pitchFamily="34" charset="0"/>
              </a:rPr>
              <a:t>Right Understanding</a:t>
            </a:r>
            <a:endParaRPr lang="en-US" altLang="en-US">
              <a:solidFill>
                <a:srgbClr val="000000"/>
              </a:solidFill>
            </a:endParaRPr>
          </a:p>
        </p:txBody>
      </p:sp>
      <p:grpSp>
        <p:nvGrpSpPr>
          <p:cNvPr id="67634" name="Group 5">
            <a:extLst>
              <a:ext uri="{FF2B5EF4-FFF2-40B4-BE49-F238E27FC236}">
                <a16:creationId xmlns:a16="http://schemas.microsoft.com/office/drawing/2014/main" id="{58374515-6B2B-467E-8509-364491673B92}"/>
              </a:ext>
            </a:extLst>
          </p:cNvPr>
          <p:cNvGrpSpPr>
            <a:grpSpLocks/>
          </p:cNvGrpSpPr>
          <p:nvPr/>
        </p:nvGrpSpPr>
        <p:grpSpPr bwMode="auto">
          <a:xfrm>
            <a:off x="1981200" y="4800600"/>
            <a:ext cx="1447800" cy="457200"/>
            <a:chOff x="457200" y="4800600"/>
            <a:chExt cx="1447800" cy="457200"/>
          </a:xfrm>
        </p:grpSpPr>
        <p:cxnSp>
          <p:nvCxnSpPr>
            <p:cNvPr id="25" name="Straight Arrow Connector 24">
              <a:extLst>
                <a:ext uri="{FF2B5EF4-FFF2-40B4-BE49-F238E27FC236}">
                  <a16:creationId xmlns:a16="http://schemas.microsoft.com/office/drawing/2014/main" id="{D7F3B1F2-74F9-4C6E-AC72-9511B020BAC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BD8E3AF-5D46-421B-87DD-6EB5570268DA}"/>
                </a:ext>
              </a:extLst>
            </p:cNvPr>
            <p:cNvCxnSpPr/>
            <p:nvPr/>
          </p:nvCxnSpPr>
          <p:spPr>
            <a:xfrm>
              <a:off x="6096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7637" name="Rectangle 4">
              <a:extLst>
                <a:ext uri="{FF2B5EF4-FFF2-40B4-BE49-F238E27FC236}">
                  <a16:creationId xmlns:a16="http://schemas.microsoft.com/office/drawing/2014/main" id="{E8DF5EE1-A3D3-4655-9E3D-4DC55F0A2F09}"/>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Tree>
    <p:extLst>
      <p:ext uri="{BB962C8B-B14F-4D97-AF65-F5344CB8AC3E}">
        <p14:creationId xmlns:p14="http://schemas.microsoft.com/office/powerpoint/2010/main" val="1034406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7BCCD9D-5B51-45F7-87C7-22BF22FE419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2771" name="Text Placeholder 2">
            <a:extLst>
              <a:ext uri="{FF2B5EF4-FFF2-40B4-BE49-F238E27FC236}">
                <a16:creationId xmlns:a16="http://schemas.microsoft.com/office/drawing/2014/main" id="{845468DF-52FB-4B5C-B0D6-18F4DD458D59}"/>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The Self is a unit of consciousness. It consists of various activities which are going on continuously</a:t>
            </a:r>
          </a:p>
          <a:p>
            <a:pPr lvl="1">
              <a:defRPr/>
            </a:pPr>
            <a:r>
              <a:rPr altLang="en-US" sz="2200"/>
              <a:t>The activities of desire, thought and expectation are together called imagination</a:t>
            </a:r>
          </a:p>
          <a:p>
            <a:pPr lvl="1">
              <a:defRPr/>
            </a:pPr>
            <a:r>
              <a:rPr altLang="en-US" sz="2200"/>
              <a:t>We can begin to observe the Self by becoming aware of our</a:t>
            </a:r>
          </a:p>
          <a:p>
            <a:pPr lvl="2">
              <a:defRPr/>
            </a:pPr>
            <a:r>
              <a:rPr altLang="en-US" sz="2000"/>
              <a:t>imagination and </a:t>
            </a:r>
          </a:p>
          <a:p>
            <a:pPr lvl="2">
              <a:defRPr/>
            </a:pPr>
            <a:r>
              <a:rPr altLang="en-US" sz="2000"/>
              <a:t>natural acceptance</a:t>
            </a:r>
            <a:endParaRPr lang="en-IN" altLang="en-US" sz="2000"/>
          </a:p>
          <a:p>
            <a:pPr lvl="1">
              <a:defRPr/>
            </a:pPr>
            <a:r>
              <a:rPr altLang="en-US" sz="2200" err="1"/>
              <a:t>Behaviour</a:t>
            </a:r>
            <a:r>
              <a:rPr altLang="en-US" sz="2200"/>
              <a:t> and work are external expressions of imagination</a:t>
            </a:r>
          </a:p>
          <a:p>
            <a:pPr>
              <a:buFont typeface="Symbol" pitchFamily="18" charset="2"/>
              <a:buNone/>
              <a:defRPr/>
            </a:pPr>
            <a:endParaRPr altLang="en-US"/>
          </a:p>
          <a:p>
            <a:pPr>
              <a:buFont typeface="Symbol" pitchFamily="18" charset="2"/>
              <a:buNone/>
              <a:defRPr/>
            </a:pPr>
            <a:r>
              <a:rPr altLang="en-US"/>
              <a:t>Imagination may be motivated by preconditioning or sensation or natural acceptance</a:t>
            </a:r>
          </a:p>
          <a:p>
            <a:pPr lvl="1">
              <a:defRPr/>
            </a:pPr>
            <a:r>
              <a:rPr altLang="en-US" sz="2200"/>
              <a:t>When imagination is fully motivated by natural acceptance, the Self is in harmony; and therefore in a state of continuous happiness. This is the state of self-</a:t>
            </a:r>
            <a:r>
              <a:rPr altLang="en-US" sz="2200" err="1"/>
              <a:t>organi</a:t>
            </a:r>
            <a:r>
              <a:rPr lang="en-IN" altLang="en-US" sz="2200"/>
              <a:t>z</a:t>
            </a:r>
            <a:r>
              <a:rPr altLang="en-US" sz="2200" err="1"/>
              <a:t>ation</a:t>
            </a:r>
            <a:r>
              <a:rPr altLang="en-US" sz="2200"/>
              <a:t> (</a:t>
            </a:r>
            <a:r>
              <a:rPr lang="hi-IN" altLang="en-US" sz="2200"/>
              <a:t>स्वतंत्रता)</a:t>
            </a:r>
            <a:r>
              <a:rPr altLang="en-US" sz="2200"/>
              <a:t>. In this state, the conduct is definite and human</a:t>
            </a:r>
          </a:p>
          <a:p>
            <a:pPr lvl="1">
              <a:defRPr/>
            </a:pPr>
            <a:endParaRPr altLang="en-US" sz="2200"/>
          </a:p>
          <a:p>
            <a:pPr lvl="1">
              <a:defRPr/>
            </a:pPr>
            <a:r>
              <a:rPr altLang="en-US" sz="2200"/>
              <a:t>When the imagination is motivated by preconditioning or sensation, the Self may be in harmony or disharmony/contradiction; and thus in a state of happiness or unhappiness. This is a state of enslavement (</a:t>
            </a:r>
            <a:r>
              <a:rPr lang="hi-IN" altLang="en-US" sz="2200"/>
              <a:t>परतंत्रता</a:t>
            </a:r>
            <a:r>
              <a:rPr altLang="en-US" sz="2200"/>
              <a:t>). In this state, the conduct is indefinite (it may be human or inhuman)</a:t>
            </a:r>
          </a:p>
        </p:txBody>
      </p:sp>
    </p:spTree>
    <p:extLst>
      <p:ext uri="{BB962C8B-B14F-4D97-AF65-F5344CB8AC3E}">
        <p14:creationId xmlns:p14="http://schemas.microsoft.com/office/powerpoint/2010/main" val="2085125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7FD867E-27E2-4977-AF41-00324B450E8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Activities of the Self  </a:t>
            </a:r>
            <a:r>
              <a:rPr lang="en-US" altLang="en-US" sz="2800">
                <a:latin typeface="Kruti Dev 010" pitchFamily="2" charset="0"/>
              </a:rPr>
              <a:t>eSa dh fdz;k,a</a:t>
            </a:r>
            <a:r>
              <a:rPr lang="en-US" altLang="en-US" sz="2400"/>
              <a:t> </a:t>
            </a:r>
            <a:endParaRPr lang="en-US" altLang="en-US"/>
          </a:p>
        </p:txBody>
      </p:sp>
      <p:sp>
        <p:nvSpPr>
          <p:cNvPr id="20483" name="Rectangle 8">
            <a:extLst>
              <a:ext uri="{FF2B5EF4-FFF2-40B4-BE49-F238E27FC236}">
                <a16:creationId xmlns:a16="http://schemas.microsoft.com/office/drawing/2014/main" id="{464F32F3-ED65-4B22-8FE4-705539E7DE94}"/>
              </a:ext>
            </a:extLst>
          </p:cNvPr>
          <p:cNvSpPr>
            <a:spLocks noChangeArrowheads="1"/>
          </p:cNvSpPr>
          <p:nvPr/>
        </p:nvSpPr>
        <p:spPr bwMode="auto">
          <a:xfrm>
            <a:off x="3554413"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ED5E2CA7-CC3E-4E6D-88AC-986B46DA7014}"/>
              </a:ext>
            </a:extLst>
          </p:cNvPr>
          <p:cNvGraphicFramePr>
            <a:graphicFrameLocks noGrp="1"/>
          </p:cNvGraphicFramePr>
          <p:nvPr/>
        </p:nvGraphicFramePr>
        <p:xfrm>
          <a:off x="5764213" y="533400"/>
          <a:ext cx="2084387"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7">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04" name="Rectangle 10">
            <a:extLst>
              <a:ext uri="{FF2B5EF4-FFF2-40B4-BE49-F238E27FC236}">
                <a16:creationId xmlns:a16="http://schemas.microsoft.com/office/drawing/2014/main" id="{9C7CBB5F-06B0-4D01-9669-D1A9E3D83A56}"/>
              </a:ext>
            </a:extLst>
          </p:cNvPr>
          <p:cNvSpPr>
            <a:spLocks noChangeArrowheads="1"/>
          </p:cNvSpPr>
          <p:nvPr/>
        </p:nvSpPr>
        <p:spPr bwMode="auto">
          <a:xfrm>
            <a:off x="3554413" y="5181600"/>
            <a:ext cx="150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9632704-359B-40B7-A845-75BF67CC9464}"/>
              </a:ext>
            </a:extLst>
          </p:cNvPr>
          <p:cNvCxnSpPr/>
          <p:nvPr/>
        </p:nvCxnSpPr>
        <p:spPr>
          <a:xfrm rot="10800000">
            <a:off x="3554413"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06" name="Oval 8">
            <a:extLst>
              <a:ext uri="{FF2B5EF4-FFF2-40B4-BE49-F238E27FC236}">
                <a16:creationId xmlns:a16="http://schemas.microsoft.com/office/drawing/2014/main" id="{7C467A20-F76E-4D5D-B5E3-6CDF430E3A62}"/>
              </a:ext>
            </a:extLst>
          </p:cNvPr>
          <p:cNvSpPr>
            <a:spLocks noChangeAspect="1" noChangeArrowheads="1"/>
          </p:cNvSpPr>
          <p:nvPr/>
        </p:nvSpPr>
        <p:spPr bwMode="auto">
          <a:xfrm>
            <a:off x="7546975" y="2319338"/>
            <a:ext cx="3094038"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0CAD6035-6F3B-437E-84AD-35AD15B4BF9C}"/>
              </a:ext>
            </a:extLst>
          </p:cNvPr>
          <p:cNvGraphicFramePr>
            <a:graphicFrameLocks noGrp="1"/>
          </p:cNvGraphicFramePr>
          <p:nvPr/>
        </p:nvGraphicFramePr>
        <p:xfrm>
          <a:off x="7840663" y="533400"/>
          <a:ext cx="2827337" cy="4419599"/>
        </p:xfrm>
        <a:graphic>
          <a:graphicData uri="http://schemas.openxmlformats.org/drawingml/2006/table">
            <a:tbl>
              <a:tblPr/>
              <a:tblGrid>
                <a:gridCol w="2827337">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1545" name="Group 5">
            <a:extLst>
              <a:ext uri="{FF2B5EF4-FFF2-40B4-BE49-F238E27FC236}">
                <a16:creationId xmlns:a16="http://schemas.microsoft.com/office/drawing/2014/main" id="{C2E67219-950E-4BAD-9E36-0C448794BCCE}"/>
              </a:ext>
            </a:extLst>
          </p:cNvPr>
          <p:cNvGrpSpPr>
            <a:grpSpLocks/>
          </p:cNvGrpSpPr>
          <p:nvPr/>
        </p:nvGrpSpPr>
        <p:grpSpPr bwMode="auto">
          <a:xfrm>
            <a:off x="4011613" y="4800600"/>
            <a:ext cx="1447800" cy="457200"/>
            <a:chOff x="457200" y="4800600"/>
            <a:chExt cx="1447800" cy="457200"/>
          </a:xfrm>
        </p:grpSpPr>
        <p:cxnSp>
          <p:nvCxnSpPr>
            <p:cNvPr id="4" name="Straight Arrow Connector 3">
              <a:extLst>
                <a:ext uri="{FF2B5EF4-FFF2-40B4-BE49-F238E27FC236}">
                  <a16:creationId xmlns:a16="http://schemas.microsoft.com/office/drawing/2014/main" id="{4D771517-CEE6-4726-8A55-96943F1124D4}"/>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232845-4373-4D77-AA57-842A3E0E2FB3}"/>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37" name="Rectangle 4">
              <a:extLst>
                <a:ext uri="{FF2B5EF4-FFF2-40B4-BE49-F238E27FC236}">
                  <a16:creationId xmlns:a16="http://schemas.microsoft.com/office/drawing/2014/main" id="{7096430E-6E7A-4C33-A9AF-5F0448B4AEA6}"/>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Information</a:t>
              </a:r>
            </a:p>
          </p:txBody>
        </p:sp>
      </p:grpSp>
      <p:sp>
        <p:nvSpPr>
          <p:cNvPr id="20522" name="Rectangle 13">
            <a:extLst>
              <a:ext uri="{FF2B5EF4-FFF2-40B4-BE49-F238E27FC236}">
                <a16:creationId xmlns:a16="http://schemas.microsoft.com/office/drawing/2014/main" id="{83DB6469-B628-402A-AB75-89448BE5E2BF}"/>
              </a:ext>
            </a:extLst>
          </p:cNvPr>
          <p:cNvSpPr>
            <a:spLocks noChangeArrowheads="1"/>
          </p:cNvSpPr>
          <p:nvPr/>
        </p:nvSpPr>
        <p:spPr bwMode="auto">
          <a:xfrm>
            <a:off x="5002213" y="5800725"/>
            <a:ext cx="220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0523" name="Rectangle 14">
            <a:extLst>
              <a:ext uri="{FF2B5EF4-FFF2-40B4-BE49-F238E27FC236}">
                <a16:creationId xmlns:a16="http://schemas.microsoft.com/office/drawing/2014/main" id="{47AAA05B-6E9C-4A81-8B15-76649A84CFE8}"/>
              </a:ext>
            </a:extLst>
          </p:cNvPr>
          <p:cNvSpPr>
            <a:spLocks noChangeArrowheads="1"/>
          </p:cNvSpPr>
          <p:nvPr/>
        </p:nvSpPr>
        <p:spPr bwMode="auto">
          <a:xfrm>
            <a:off x="7518400" y="5800725"/>
            <a:ext cx="1338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22" name="Straight Arrow Connector 21">
            <a:extLst>
              <a:ext uri="{FF2B5EF4-FFF2-40B4-BE49-F238E27FC236}">
                <a16:creationId xmlns:a16="http://schemas.microsoft.com/office/drawing/2014/main" id="{A5ED1149-BB95-4334-A1C8-04AE3FF04277}"/>
              </a:ext>
            </a:extLst>
          </p:cNvPr>
          <p:cNvCxnSpPr>
            <a:endCxn id="20522" idx="0"/>
          </p:cNvCxnSpPr>
          <p:nvPr/>
        </p:nvCxnSpPr>
        <p:spPr>
          <a:xfrm rot="10800000" flipV="1">
            <a:off x="6105525" y="5267325"/>
            <a:ext cx="2478088"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1DFFE0C-D9DF-47F5-BD73-C87CE75A5842}"/>
              </a:ext>
            </a:extLst>
          </p:cNvPr>
          <p:cNvCxnSpPr>
            <a:endCxn id="20523" idx="0"/>
          </p:cNvCxnSpPr>
          <p:nvPr/>
        </p:nvCxnSpPr>
        <p:spPr>
          <a:xfrm rot="5400000">
            <a:off x="8119269" y="5336381"/>
            <a:ext cx="533400" cy="395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84E5632-FE72-4240-AA26-D5E19190EAC8}"/>
              </a:ext>
            </a:extLst>
          </p:cNvPr>
          <p:cNvSpPr/>
          <p:nvPr/>
        </p:nvSpPr>
        <p:spPr>
          <a:xfrm>
            <a:off x="7546975" y="2312988"/>
            <a:ext cx="3094038"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Imagination</a:t>
            </a:r>
          </a:p>
          <a:p>
            <a:pPr algn="ctr">
              <a:defRPr/>
            </a:pPr>
            <a:r>
              <a:rPr lang="en-US" altLang="en-US" sz="2400" dirty="0" err="1">
                <a:solidFill>
                  <a:srgbClr val="002060"/>
                </a:solidFill>
                <a:latin typeface="Kruti Dev 010" pitchFamily="2" charset="0"/>
              </a:rPr>
              <a:t>dYiuk”khyrk</a:t>
            </a:r>
            <a:endParaRPr lang="en-US" altLang="en-US" sz="2400" dirty="0">
              <a:solidFill>
                <a:prstClr val="black"/>
              </a:solidFill>
            </a:endParaRPr>
          </a:p>
        </p:txBody>
      </p:sp>
      <p:sp>
        <p:nvSpPr>
          <p:cNvPr id="27" name="Rectangle 26">
            <a:extLst>
              <a:ext uri="{FF2B5EF4-FFF2-40B4-BE49-F238E27FC236}">
                <a16:creationId xmlns:a16="http://schemas.microsoft.com/office/drawing/2014/main" id="{26E330DB-E435-4A82-A538-626C4F14ACA4}"/>
              </a:ext>
            </a:extLst>
          </p:cNvPr>
          <p:cNvSpPr/>
          <p:nvPr/>
        </p:nvSpPr>
        <p:spPr>
          <a:xfrm>
            <a:off x="152400" y="1371600"/>
            <a:ext cx="3276600" cy="3106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8" name="TextBox 38">
            <a:extLst>
              <a:ext uri="{FF2B5EF4-FFF2-40B4-BE49-F238E27FC236}">
                <a16:creationId xmlns:a16="http://schemas.microsoft.com/office/drawing/2014/main" id="{07F6B05E-5A71-4DBE-8DBD-E41477A1091A}"/>
              </a:ext>
            </a:extLst>
          </p:cNvPr>
          <p:cNvSpPr txBox="1">
            <a:spLocks noChangeArrowheads="1"/>
          </p:cNvSpPr>
          <p:nvPr/>
        </p:nvSpPr>
        <p:spPr bwMode="auto">
          <a:xfrm>
            <a:off x="338138" y="1406525"/>
            <a:ext cx="2862262" cy="430213"/>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29" name="TextBox 37">
            <a:extLst>
              <a:ext uri="{FF2B5EF4-FFF2-40B4-BE49-F238E27FC236}">
                <a16:creationId xmlns:a16="http://schemas.microsoft.com/office/drawing/2014/main" id="{0EDC46AD-D9F7-4808-8D23-2B7EC72CD903}"/>
              </a:ext>
            </a:extLst>
          </p:cNvPr>
          <p:cNvSpPr txBox="1">
            <a:spLocks noChangeArrowheads="1"/>
          </p:cNvSpPr>
          <p:nvPr/>
        </p:nvSpPr>
        <p:spPr bwMode="auto">
          <a:xfrm>
            <a:off x="338138" y="3332163"/>
            <a:ext cx="2862262" cy="1107996"/>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Imagination</a:t>
            </a:r>
          </a:p>
          <a:p>
            <a:pPr algn="ctr">
              <a:defRPr/>
            </a:pPr>
            <a:r>
              <a:rPr lang="en-IN" altLang="en-US" sz="2200" b="1" dirty="0">
                <a:solidFill>
                  <a:prstClr val="black"/>
                </a:solidFill>
              </a:rPr>
              <a:t>(Desire, Thought, Expectation)</a:t>
            </a:r>
          </a:p>
        </p:txBody>
      </p:sp>
      <p:cxnSp>
        <p:nvCxnSpPr>
          <p:cNvPr id="5" name="Straight Connector 4">
            <a:extLst>
              <a:ext uri="{FF2B5EF4-FFF2-40B4-BE49-F238E27FC236}">
                <a16:creationId xmlns:a16="http://schemas.microsoft.com/office/drawing/2014/main" id="{F3E9D83B-FC91-4E9E-8CCD-8C57EE1E33AD}"/>
              </a:ext>
            </a:extLst>
          </p:cNvPr>
          <p:cNvCxnSpPr/>
          <p:nvPr/>
        </p:nvCxnSpPr>
        <p:spPr>
          <a:xfrm flipV="1">
            <a:off x="3200400" y="1219200"/>
            <a:ext cx="2563813" cy="187325"/>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7A7E9C8F-2A0C-4D02-8F27-AD466F515ABE}"/>
              </a:ext>
            </a:extLst>
          </p:cNvPr>
          <p:cNvCxnSpPr>
            <a:cxnSpLocks/>
            <a:endCxn id="34" idx="1"/>
          </p:cNvCxnSpPr>
          <p:nvPr/>
        </p:nvCxnSpPr>
        <p:spPr>
          <a:xfrm>
            <a:off x="3200400" y="1836738"/>
            <a:ext cx="2563813" cy="906461"/>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75005732-E6F3-4BE0-8451-0CC1C3E6434D}"/>
              </a:ext>
            </a:extLst>
          </p:cNvPr>
          <p:cNvCxnSpPr>
            <a:cxnSpLocks/>
          </p:cNvCxnSpPr>
          <p:nvPr/>
        </p:nvCxnSpPr>
        <p:spPr>
          <a:xfrm flipV="1">
            <a:off x="3136900" y="2874963"/>
            <a:ext cx="2600325" cy="457200"/>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8E13B31D-5652-4440-B6FE-AB5E89DD4FAE}"/>
              </a:ext>
            </a:extLst>
          </p:cNvPr>
          <p:cNvCxnSpPr>
            <a:cxnSpLocks/>
          </p:cNvCxnSpPr>
          <p:nvPr/>
        </p:nvCxnSpPr>
        <p:spPr>
          <a:xfrm>
            <a:off x="3222625" y="4352925"/>
            <a:ext cx="2514600" cy="550863"/>
          </a:xfrm>
          <a:prstGeom prst="line">
            <a:avLst/>
          </a:prstGeom>
          <a:ln>
            <a:prstDash val="dash"/>
          </a:ln>
        </p:spPr>
        <p:style>
          <a:lnRef idx="1">
            <a:schemeClr val="accent4"/>
          </a:lnRef>
          <a:fillRef idx="0">
            <a:schemeClr val="accent4"/>
          </a:fillRef>
          <a:effectRef idx="0">
            <a:schemeClr val="accent4"/>
          </a:effectRef>
          <a:fontRef idx="minor">
            <a:schemeClr val="tx1"/>
          </a:fontRef>
        </p:style>
      </p:cxnSp>
      <p:pic>
        <p:nvPicPr>
          <p:cNvPr id="26" name="Picture 25">
            <a:extLst>
              <a:ext uri="{FF2B5EF4-FFF2-40B4-BE49-F238E27FC236}">
                <a16:creationId xmlns:a16="http://schemas.microsoft.com/office/drawing/2014/main" id="{8941AAFA-EC23-4EA8-B7FD-0FCA0C599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spTree>
    <p:extLst>
      <p:ext uri="{BB962C8B-B14F-4D97-AF65-F5344CB8AC3E}">
        <p14:creationId xmlns:p14="http://schemas.microsoft.com/office/powerpoint/2010/main" val="3572491453"/>
      </p:ext>
    </p:extLst>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8167</Words>
  <Application>Microsoft Office PowerPoint</Application>
  <PresentationFormat>Widescreen</PresentationFormat>
  <Paragraphs>1531</Paragraphs>
  <Slides>82</Slides>
  <Notes>14</Notes>
  <HiddenSlides>24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Kruti Dev 010</vt:lpstr>
      <vt:lpstr>Symbol</vt:lpstr>
      <vt:lpstr>Times New Roman</vt:lpstr>
      <vt:lpstr>Wingdings</vt:lpstr>
      <vt:lpstr>UHV Theme 2022</vt:lpstr>
      <vt:lpstr>Lecture 10 Understanding Harmony in the Self</vt:lpstr>
      <vt:lpstr>PowerPoint Presentation</vt:lpstr>
      <vt:lpstr>PowerPoint Presentation</vt:lpstr>
      <vt:lpstr>PowerPoint Presentation</vt:lpstr>
      <vt:lpstr>Introduction to Harmony in the Self</vt:lpstr>
      <vt:lpstr>PowerPoint Presentation</vt:lpstr>
      <vt:lpstr>Recalling: Activities of the Self</vt:lpstr>
      <vt:lpstr>Recalling: Dialogue Within</vt:lpstr>
      <vt:lpstr>Activities of the Self  eSa dh fdz;k,a </vt:lpstr>
      <vt:lpstr>Sources of Motivation for our Imagination and its Implications</vt:lpstr>
      <vt:lpstr>Example: Preconditioning, Sensation and Natural Acceptance</vt:lpstr>
      <vt:lpstr>Preconditioning, Sensation and Natural Acceptance</vt:lpstr>
      <vt:lpstr>Exercise: Preconditioning, Sensation or Natural Acceptance?</vt:lpstr>
      <vt:lpstr>Imagination not completely in line with Natural Acceptance  Partial harmony in the Self</vt:lpstr>
      <vt:lpstr>Imagination fully in line with Natural Acceptance  Harmony in the Self</vt:lpstr>
      <vt:lpstr>Current State of the Self</vt:lpstr>
      <vt:lpstr>Self in Disharmony – Unhappy Self   Self in Harmony – Happy Self   </vt:lpstr>
      <vt:lpstr>Self Reflection</vt:lpstr>
      <vt:lpstr>Sources of Motivation for our Imagination and its Implications</vt:lpstr>
      <vt:lpstr>Practice Session : Be aware of Your Imagination, Check if you are aware all the time…</vt:lpstr>
      <vt:lpstr>PS (cont.): Be aware of Your Imagination, Check if it is in harmony or contradiction</vt:lpstr>
      <vt:lpstr>Activities of the Self  in More Detail</vt:lpstr>
      <vt:lpstr>Activities of Self  eSa dh fdz;k,a </vt:lpstr>
      <vt:lpstr>Example</vt:lpstr>
      <vt:lpstr>Exercise: Desire or Expectation?</vt:lpstr>
      <vt:lpstr>Exercise: Desire or Expectation?</vt:lpstr>
      <vt:lpstr>Recalling: Source of Motivations for our Desires - Its Implications</vt:lpstr>
      <vt:lpstr>Exercise: Check if Your Desires, Thoughts and Expectations are in Harmony</vt:lpstr>
      <vt:lpstr>Self in Disharmony – Unhappy Self   Self in Harmony – Happy Self   </vt:lpstr>
      <vt:lpstr>Sum Up</vt:lpstr>
      <vt:lpstr>Sum Up (cont.)</vt:lpstr>
      <vt:lpstr>Self Reflection     </vt:lpstr>
      <vt:lpstr>Practice Session: Your Desire, Thought and Expectation</vt:lpstr>
      <vt:lpstr>Practice Session: Source of Motivation for your Desires</vt:lpstr>
      <vt:lpstr>FAQs for Lecture 10 </vt:lpstr>
      <vt:lpstr>Activities of the Self</vt:lpstr>
      <vt:lpstr>Question(s): What is Self     Response</vt:lpstr>
      <vt:lpstr>PowerPoint Presentation</vt:lpstr>
      <vt:lpstr>Question(s): Activities of the Self   Response</vt:lpstr>
      <vt:lpstr>PowerPoint Presentation</vt:lpstr>
      <vt:lpstr>PowerPoint Presentation</vt:lpstr>
      <vt:lpstr>Question(s): Activities of the Self   Response</vt:lpstr>
      <vt:lpstr>Activities of Self  eSa dh fdz;k,a </vt:lpstr>
      <vt:lpstr>Pure Self: Imagination on basis of Realisation, Understanding &amp; Contemplation</vt:lpstr>
      <vt:lpstr>Deluded Self: Imagination on basis of Sensation &amp; Preconditioning</vt:lpstr>
      <vt:lpstr>Question(s): Activities of the Self   Response</vt:lpstr>
      <vt:lpstr>Question(s): Activities of the Self   Response</vt:lpstr>
      <vt:lpstr>State of Imagination – Random and Disorganised</vt:lpstr>
      <vt:lpstr>Question(s): Activities of the Self   Response</vt:lpstr>
      <vt:lpstr>Question(s): Preconditioning   Response</vt:lpstr>
      <vt:lpstr>PowerPoint Presentation</vt:lpstr>
      <vt:lpstr>Question(s): Conditioning    Response</vt:lpstr>
      <vt:lpstr>Question(s): Motivation of Imagination  Response</vt:lpstr>
      <vt:lpstr>Question(s): Motivation of Imagination  Response</vt:lpstr>
      <vt:lpstr>Question(s): Harmony in the Self, Happiness Response</vt:lpstr>
      <vt:lpstr>Question(s): Harmony in the Self, Happiness Response</vt:lpstr>
      <vt:lpstr>Question(s): Harmony in the Self, Happiness Response</vt:lpstr>
      <vt:lpstr>Source of Motivations for our Desires - Its Implications</vt:lpstr>
      <vt:lpstr>Question(s): Harmony in the Self, Happiness Response</vt:lpstr>
      <vt:lpstr>Self-evolution</vt:lpstr>
      <vt:lpstr>Question(s): Harmony in the Self, Happiness Response</vt:lpstr>
      <vt:lpstr>PowerPoint Presentation</vt:lpstr>
      <vt:lpstr>Question(s): Harmony in the Self, Happiness Response</vt:lpstr>
      <vt:lpstr>Extra Qs.</vt:lpstr>
      <vt:lpstr>PowerPoint Presentation</vt:lpstr>
      <vt:lpstr>Sanskar</vt:lpstr>
      <vt:lpstr>Sanskar</vt:lpstr>
      <vt:lpstr>Sanskar is Updated from Time to Time</vt:lpstr>
      <vt:lpstr>Exercise</vt:lpstr>
      <vt:lpstr>Exercise</vt:lpstr>
      <vt:lpstr>Program of Action (Individual)</vt:lpstr>
      <vt:lpstr>Program of Action (Individual)</vt:lpstr>
      <vt:lpstr>Self Reflection     </vt:lpstr>
      <vt:lpstr>Key Points</vt:lpstr>
      <vt:lpstr>PowerPoint Presentation</vt:lpstr>
      <vt:lpstr>PowerPoint Presentation</vt:lpstr>
      <vt:lpstr>Activities of Self  eSa dh fdz;k,a </vt:lpstr>
      <vt:lpstr>Activities of Self  eSa dh fdz;k,a </vt:lpstr>
      <vt:lpstr>Sources of Motivation for our Imagination and its Implications</vt:lpstr>
      <vt:lpstr>State of Imagination – Random and Disorganised</vt:lpstr>
      <vt:lpstr>Harmony in Self = D, T, E in accordance with Natural Acceptance</vt:lpstr>
      <vt:lpstr>Sum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2025-03-25T00:49:47Z</dcterms:modified>
</cp:coreProperties>
</file>